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1" r:id="rId2"/>
    <p:sldId id="357" r:id="rId3"/>
    <p:sldId id="377" r:id="rId4"/>
    <p:sldId id="356" r:id="rId5"/>
    <p:sldId id="345" r:id="rId6"/>
    <p:sldId id="398" r:id="rId7"/>
    <p:sldId id="399" r:id="rId8"/>
    <p:sldId id="394" r:id="rId9"/>
    <p:sldId id="358" r:id="rId10"/>
    <p:sldId id="327" r:id="rId11"/>
    <p:sldId id="396" r:id="rId12"/>
    <p:sldId id="397" r:id="rId13"/>
    <p:sldId id="360" r:id="rId14"/>
    <p:sldId id="385" r:id="rId15"/>
    <p:sldId id="638" r:id="rId16"/>
    <p:sldId id="330" r:id="rId17"/>
    <p:sldId id="271" r:id="rId18"/>
    <p:sldId id="354" r:id="rId19"/>
    <p:sldId id="361" r:id="rId20"/>
    <p:sldId id="331" r:id="rId21"/>
    <p:sldId id="359" r:id="rId22"/>
    <p:sldId id="348" r:id="rId23"/>
    <p:sldId id="350" r:id="rId24"/>
    <p:sldId id="351" r:id="rId25"/>
    <p:sldId id="352" r:id="rId26"/>
    <p:sldId id="362" r:id="rId27"/>
    <p:sldId id="639" r:id="rId28"/>
    <p:sldId id="334" r:id="rId29"/>
    <p:sldId id="335" r:id="rId30"/>
    <p:sldId id="642" r:id="rId31"/>
    <p:sldId id="364" r:id="rId32"/>
    <p:sldId id="258" r:id="rId33"/>
    <p:sldId id="316" r:id="rId34"/>
    <p:sldId id="337" r:id="rId35"/>
    <p:sldId id="283" r:id="rId36"/>
    <p:sldId id="338" r:id="rId37"/>
    <p:sldId id="339" r:id="rId38"/>
    <p:sldId id="365" r:id="rId39"/>
    <p:sldId id="353" r:id="rId40"/>
    <p:sldId id="641" r:id="rId41"/>
    <p:sldId id="615" r:id="rId42"/>
    <p:sldId id="616" r:id="rId43"/>
    <p:sldId id="257" r:id="rId44"/>
    <p:sldId id="332" r:id="rId45"/>
    <p:sldId id="368" r:id="rId46"/>
    <p:sldId id="369" r:id="rId47"/>
    <p:sldId id="333" r:id="rId48"/>
    <p:sldId id="617" r:id="rId49"/>
    <p:sldId id="618" r:id="rId50"/>
    <p:sldId id="619" r:id="rId51"/>
    <p:sldId id="620" r:id="rId52"/>
    <p:sldId id="643" r:id="rId53"/>
    <p:sldId id="37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Wei-Lun" initials="CW" lastIdx="4" clrIdx="0">
    <p:extLst>
      <p:ext uri="{19B8F6BF-5375-455C-9EA6-DF929625EA0E}">
        <p15:presenceInfo xmlns:p15="http://schemas.microsoft.com/office/powerpoint/2012/main" userId="S-1-5-21-2978849671-3447107804-1146194034-255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20"/>
    <p:restoredTop sz="79261"/>
  </p:normalViewPr>
  <p:slideViewPr>
    <p:cSldViewPr snapToGrid="0" snapToObjects="1">
      <p:cViewPr>
        <p:scale>
          <a:sx n="133" d="100"/>
          <a:sy n="133" d="100"/>
        </p:scale>
        <p:origin x="544" y="-80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EA88-CDB8-5740-9EFC-694193B32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73A175-5696-B54B-8914-C072FC0DB2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8AC04-A67D-B24C-8E12-8FB56FC05672}" type="datetimeFigureOut">
              <a:rPr lang="en-US" smtClean="0"/>
              <a:t>8/22/22</a:t>
            </a:fld>
            <a:endParaRPr lang="en-US"/>
          </a:p>
        </p:txBody>
      </p:sp>
      <p:sp>
        <p:nvSpPr>
          <p:cNvPr id="4" name="Footer Placeholder 3">
            <a:extLst>
              <a:ext uri="{FF2B5EF4-FFF2-40B4-BE49-F238E27FC236}">
                <a16:creationId xmlns:a16="http://schemas.microsoft.com/office/drawing/2014/main" id="{51C78DE9-D626-CD46-9744-6BF9484F60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12EA5D-6244-A840-989B-3FF66F3C2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0F412-BB42-714A-9F06-5752E0C7AD5F}" type="slidenum">
              <a:rPr lang="en-US" smtClean="0"/>
              <a:t>‹#›</a:t>
            </a:fld>
            <a:endParaRPr lang="en-US"/>
          </a:p>
        </p:txBody>
      </p:sp>
    </p:spTree>
    <p:extLst>
      <p:ext uri="{BB962C8B-B14F-4D97-AF65-F5344CB8AC3E}">
        <p14:creationId xmlns:p14="http://schemas.microsoft.com/office/powerpoint/2010/main" val="1818000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3F71F-EE20-0840-B448-C2CC2398DE46}" type="datetimeFigureOut">
              <a:rPr lang="en-US" smtClean="0"/>
              <a:t>8/22/22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8E0E4-2FF9-D642-903E-D1AE3C9B5C14}" type="slidenum">
              <a:rPr lang="en-US" smtClean="0"/>
              <a:t>‹#›</a:t>
            </a:fld>
            <a:endParaRPr lang="en-US"/>
          </a:p>
        </p:txBody>
      </p:sp>
    </p:spTree>
    <p:extLst>
      <p:ext uri="{BB962C8B-B14F-4D97-AF65-F5344CB8AC3E}">
        <p14:creationId xmlns:p14="http://schemas.microsoft.com/office/powerpoint/2010/main" val="1075401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94580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95912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16</a:t>
            </a:fld>
            <a:endParaRPr lang="en-US"/>
          </a:p>
        </p:txBody>
      </p:sp>
    </p:spTree>
    <p:extLst>
      <p:ext uri="{BB962C8B-B14F-4D97-AF65-F5344CB8AC3E}">
        <p14:creationId xmlns:p14="http://schemas.microsoft.com/office/powerpoint/2010/main" val="285774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Google translate (but with anxiety disorder!)</a:t>
            </a:r>
          </a:p>
          <a:p>
            <a:r>
              <a:rPr lang="en-US" baseline="0" dirty="0"/>
              <a:t>Small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r>
              <a:rPr lang="en-US" baseline="0" dirty="0"/>
              <a:t>[not very worried myself, at least at present]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97323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18</a:t>
            </a:fld>
            <a:endParaRPr lang="en-US"/>
          </a:p>
        </p:txBody>
      </p:sp>
    </p:spTree>
    <p:extLst>
      <p:ext uri="{BB962C8B-B14F-4D97-AF65-F5344CB8AC3E}">
        <p14:creationId xmlns:p14="http://schemas.microsoft.com/office/powerpoint/2010/main" val="163622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19</a:t>
            </a:fld>
            <a:endParaRPr lang="en-US"/>
          </a:p>
        </p:txBody>
      </p:sp>
    </p:spTree>
    <p:extLst>
      <p:ext uri="{BB962C8B-B14F-4D97-AF65-F5344CB8AC3E}">
        <p14:creationId xmlns:p14="http://schemas.microsoft.com/office/powerpoint/2010/main" val="240134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84887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212589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23</a:t>
            </a:fld>
            <a:endParaRPr lang="en-US"/>
          </a:p>
        </p:txBody>
      </p:sp>
    </p:spTree>
    <p:extLst>
      <p:ext uri="{BB962C8B-B14F-4D97-AF65-F5344CB8AC3E}">
        <p14:creationId xmlns:p14="http://schemas.microsoft.com/office/powerpoint/2010/main" val="2657274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26</a:t>
            </a:fld>
            <a:endParaRPr lang="en-US"/>
          </a:p>
        </p:txBody>
      </p:sp>
    </p:spTree>
    <p:extLst>
      <p:ext uri="{BB962C8B-B14F-4D97-AF65-F5344CB8AC3E}">
        <p14:creationId xmlns:p14="http://schemas.microsoft.com/office/powerpoint/2010/main" val="353283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27</a:t>
            </a:fld>
            <a:endParaRPr lang="en-US"/>
          </a:p>
        </p:txBody>
      </p:sp>
    </p:spTree>
    <p:extLst>
      <p:ext uri="{BB962C8B-B14F-4D97-AF65-F5344CB8AC3E}">
        <p14:creationId xmlns:p14="http://schemas.microsoft.com/office/powerpoint/2010/main" val="112608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a:t>
            </a:fld>
            <a:endParaRPr lang="en-US"/>
          </a:p>
        </p:txBody>
      </p:sp>
    </p:spTree>
    <p:extLst>
      <p:ext uri="{BB962C8B-B14F-4D97-AF65-F5344CB8AC3E}">
        <p14:creationId xmlns:p14="http://schemas.microsoft.com/office/powerpoint/2010/main" val="321554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28</a:t>
            </a:fld>
            <a:endParaRPr lang="en-US"/>
          </a:p>
        </p:txBody>
      </p:sp>
    </p:spTree>
    <p:extLst>
      <p:ext uri="{BB962C8B-B14F-4D97-AF65-F5344CB8AC3E}">
        <p14:creationId xmlns:p14="http://schemas.microsoft.com/office/powerpoint/2010/main" val="138453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29</a:t>
            </a:fld>
            <a:endParaRPr lang="en-US"/>
          </a:p>
        </p:txBody>
      </p:sp>
    </p:spTree>
    <p:extLst>
      <p:ext uri="{BB962C8B-B14F-4D97-AF65-F5344CB8AC3E}">
        <p14:creationId xmlns:p14="http://schemas.microsoft.com/office/powerpoint/2010/main" val="359689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1632287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31</a:t>
            </a:fld>
            <a:endParaRPr lang="en-US"/>
          </a:p>
        </p:txBody>
      </p:sp>
    </p:spTree>
    <p:extLst>
      <p:ext uri="{BB962C8B-B14F-4D97-AF65-F5344CB8AC3E}">
        <p14:creationId xmlns:p14="http://schemas.microsoft.com/office/powerpoint/2010/main" val="795949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1401023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33</a:t>
            </a:fld>
            <a:endParaRPr lang="en-US"/>
          </a:p>
        </p:txBody>
      </p:sp>
    </p:spTree>
    <p:extLst>
      <p:ext uri="{BB962C8B-B14F-4D97-AF65-F5344CB8AC3E}">
        <p14:creationId xmlns:p14="http://schemas.microsoft.com/office/powerpoint/2010/main" val="2245793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34</a:t>
            </a:fld>
            <a:endParaRPr lang="en-US"/>
          </a:p>
        </p:txBody>
      </p:sp>
    </p:spTree>
    <p:extLst>
      <p:ext uri="{BB962C8B-B14F-4D97-AF65-F5344CB8AC3E}">
        <p14:creationId xmlns:p14="http://schemas.microsoft.com/office/powerpoint/2010/main" val="3251074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Yeah, Kasparov</a:t>
            </a:r>
            <a:r>
              <a:rPr lang="en-US" baseline="0"/>
              <a:t> comment probably says more about humans than about computers</a:t>
            </a:r>
            <a:endParaRPr lang="en-US" baseline="0"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2733951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Helvetica" charset="0"/>
                <a:cs typeface="Helvetica" charset="0"/>
                <a:sym typeface="Helvetica" charset="0"/>
              </a:rPr>
              <a:t>All applications can be thought of as decision making or useful sub-components of decision making</a:t>
            </a:r>
          </a:p>
          <a:p>
            <a:endParaRPr lang="en-US" dirty="0">
              <a:latin typeface="Helvetica" charset="0"/>
              <a:cs typeface="Helvetica" charset="0"/>
              <a:sym typeface="Helvetica" charset="0"/>
            </a:endParaRPr>
          </a:p>
        </p:txBody>
      </p:sp>
    </p:spTree>
    <p:extLst>
      <p:ext uri="{BB962C8B-B14F-4D97-AF65-F5344CB8AC3E}">
        <p14:creationId xmlns:p14="http://schemas.microsoft.com/office/powerpoint/2010/main" val="2312956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self-driving car perceive the world/environment via a variety of sensors, predict how other traffic agents will move and plan how to move, and finally perform actions on the steering, accelerator, etc.  </a:t>
            </a:r>
          </a:p>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38</a:t>
            </a:fld>
            <a:endParaRPr lang="en-US"/>
          </a:p>
        </p:txBody>
      </p:sp>
    </p:spTree>
    <p:extLst>
      <p:ext uri="{BB962C8B-B14F-4D97-AF65-F5344CB8AC3E}">
        <p14:creationId xmlns:p14="http://schemas.microsoft.com/office/powerpoint/2010/main" val="4112664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4</a:t>
            </a:fld>
            <a:endParaRPr lang="en-US"/>
          </a:p>
        </p:txBody>
      </p:sp>
    </p:spTree>
    <p:extLst>
      <p:ext uri="{BB962C8B-B14F-4D97-AF65-F5344CB8AC3E}">
        <p14:creationId xmlns:p14="http://schemas.microsoft.com/office/powerpoint/2010/main" val="2656327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39</a:t>
            </a:fld>
            <a:endParaRPr lang="en-US"/>
          </a:p>
        </p:txBody>
      </p:sp>
    </p:spTree>
    <p:extLst>
      <p:ext uri="{BB962C8B-B14F-4D97-AF65-F5344CB8AC3E}">
        <p14:creationId xmlns:p14="http://schemas.microsoft.com/office/powerpoint/2010/main" val="2677574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40</a:t>
            </a:fld>
            <a:endParaRPr lang="en-US"/>
          </a:p>
        </p:txBody>
      </p:sp>
    </p:spTree>
    <p:extLst>
      <p:ext uri="{BB962C8B-B14F-4D97-AF65-F5344CB8AC3E}">
        <p14:creationId xmlns:p14="http://schemas.microsoft.com/office/powerpoint/2010/main" val="607740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42</a:t>
            </a:fld>
            <a:endParaRPr lang="en-US"/>
          </a:p>
        </p:txBody>
      </p:sp>
    </p:spTree>
    <p:extLst>
      <p:ext uri="{BB962C8B-B14F-4D97-AF65-F5344CB8AC3E}">
        <p14:creationId xmlns:p14="http://schemas.microsoft.com/office/powerpoint/2010/main" val="3093046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 solution, you need to formulate the goal well</a:t>
            </a:r>
          </a:p>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43</a:t>
            </a:fld>
            <a:endParaRPr lang="en-US"/>
          </a:p>
        </p:txBody>
      </p:sp>
    </p:spTree>
    <p:extLst>
      <p:ext uri="{BB962C8B-B14F-4D97-AF65-F5344CB8AC3E}">
        <p14:creationId xmlns:p14="http://schemas.microsoft.com/office/powerpoint/2010/main" val="442144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44</a:t>
            </a:fld>
            <a:endParaRPr lang="en-US"/>
          </a:p>
        </p:txBody>
      </p:sp>
    </p:spTree>
    <p:extLst>
      <p:ext uri="{BB962C8B-B14F-4D97-AF65-F5344CB8AC3E}">
        <p14:creationId xmlns:p14="http://schemas.microsoft.com/office/powerpoint/2010/main" val="1492620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45</a:t>
            </a:fld>
            <a:endParaRPr lang="en-US"/>
          </a:p>
        </p:txBody>
      </p:sp>
    </p:spTree>
    <p:extLst>
      <p:ext uri="{BB962C8B-B14F-4D97-AF65-F5344CB8AC3E}">
        <p14:creationId xmlns:p14="http://schemas.microsoft.com/office/powerpoint/2010/main" val="4153467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46</a:t>
            </a:fld>
            <a:endParaRPr lang="en-US"/>
          </a:p>
        </p:txBody>
      </p:sp>
    </p:spTree>
    <p:extLst>
      <p:ext uri="{BB962C8B-B14F-4D97-AF65-F5344CB8AC3E}">
        <p14:creationId xmlns:p14="http://schemas.microsoft.com/office/powerpoint/2010/main" val="549992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47</a:t>
            </a:fld>
            <a:endParaRPr lang="en-US"/>
          </a:p>
        </p:txBody>
      </p:sp>
    </p:spTree>
    <p:extLst>
      <p:ext uri="{BB962C8B-B14F-4D97-AF65-F5344CB8AC3E}">
        <p14:creationId xmlns:p14="http://schemas.microsoft.com/office/powerpoint/2010/main" val="251267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6</a:t>
            </a:fld>
            <a:endParaRPr lang="en-US"/>
          </a:p>
        </p:txBody>
      </p:sp>
    </p:spTree>
    <p:extLst>
      <p:ext uri="{BB962C8B-B14F-4D97-AF65-F5344CB8AC3E}">
        <p14:creationId xmlns:p14="http://schemas.microsoft.com/office/powerpoint/2010/main" val="58931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7</a:t>
            </a:fld>
            <a:endParaRPr lang="en-US"/>
          </a:p>
        </p:txBody>
      </p:sp>
    </p:spTree>
    <p:extLst>
      <p:ext uri="{BB962C8B-B14F-4D97-AF65-F5344CB8AC3E}">
        <p14:creationId xmlns:p14="http://schemas.microsoft.com/office/powerpoint/2010/main" val="312181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9</a:t>
            </a:fld>
            <a:endParaRPr lang="en-US"/>
          </a:p>
        </p:txBody>
      </p:sp>
    </p:spTree>
    <p:extLst>
      <p:ext uri="{BB962C8B-B14F-4D97-AF65-F5344CB8AC3E}">
        <p14:creationId xmlns:p14="http://schemas.microsoft.com/office/powerpoint/2010/main" val="237072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10</a:t>
            </a:fld>
            <a:endParaRPr lang="en-US"/>
          </a:p>
        </p:txBody>
      </p:sp>
    </p:spTree>
    <p:extLst>
      <p:ext uri="{BB962C8B-B14F-4D97-AF65-F5344CB8AC3E}">
        <p14:creationId xmlns:p14="http://schemas.microsoft.com/office/powerpoint/2010/main" val="43092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11</a:t>
            </a:fld>
            <a:endParaRPr lang="en-US"/>
          </a:p>
        </p:txBody>
      </p:sp>
    </p:spTree>
    <p:extLst>
      <p:ext uri="{BB962C8B-B14F-4D97-AF65-F5344CB8AC3E}">
        <p14:creationId xmlns:p14="http://schemas.microsoft.com/office/powerpoint/2010/main" val="253576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14</a:t>
            </a:fld>
            <a:endParaRPr lang="en-US"/>
          </a:p>
        </p:txBody>
      </p:sp>
    </p:spTree>
    <p:extLst>
      <p:ext uri="{BB962C8B-B14F-4D97-AF65-F5344CB8AC3E}">
        <p14:creationId xmlns:p14="http://schemas.microsoft.com/office/powerpoint/2010/main" val="1116045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F7F-A249-F443-B60E-AC4643D570C8}"/>
              </a:ext>
            </a:extLst>
          </p:cNvPr>
          <p:cNvSpPr>
            <a:spLocks noGrp="1"/>
          </p:cNvSpPr>
          <p:nvPr>
            <p:ph type="ctrTitle" hasCustomPrompt="1"/>
          </p:nvPr>
        </p:nvSpPr>
        <p:spPr>
          <a:xfrm>
            <a:off x="457200" y="1122363"/>
            <a:ext cx="11350171" cy="1250723"/>
          </a:xfrm>
        </p:spPr>
        <p:txBody>
          <a:bodyPr anchor="b"/>
          <a:lstStyle>
            <a:lvl1pPr algn="ctr">
              <a:defRPr sz="6000">
                <a:solidFill>
                  <a:srgbClr val="C00000"/>
                </a:solidFill>
              </a:defRPr>
            </a:lvl1pPr>
          </a:lstStyle>
          <a:p>
            <a:r>
              <a:rPr lang="en-US" dirty="0"/>
              <a:t>&lt;Topic&gt;</a:t>
            </a:r>
          </a:p>
        </p:txBody>
      </p:sp>
      <p:pic>
        <p:nvPicPr>
          <p:cNvPr id="7" name="Picture 6">
            <a:extLst>
              <a:ext uri="{FF2B5EF4-FFF2-40B4-BE49-F238E27FC236}">
                <a16:creationId xmlns:a16="http://schemas.microsoft.com/office/drawing/2014/main" id="{7483CFC8-047F-C941-8585-D09B9904EADB}"/>
              </a:ext>
            </a:extLst>
          </p:cNvPr>
          <p:cNvPicPr>
            <a:picLocks noChangeAspect="1"/>
          </p:cNvPicPr>
          <p:nvPr userDrawn="1"/>
        </p:nvPicPr>
        <p:blipFill>
          <a:blip r:embed="rId2"/>
          <a:stretch>
            <a:fillRect/>
          </a:stretch>
        </p:blipFill>
        <p:spPr>
          <a:xfrm>
            <a:off x="8810172" y="5522231"/>
            <a:ext cx="3381828" cy="1902278"/>
          </a:xfrm>
          <a:prstGeom prst="rect">
            <a:avLst/>
          </a:prstGeom>
        </p:spPr>
      </p:pic>
    </p:spTree>
    <p:extLst>
      <p:ext uri="{BB962C8B-B14F-4D97-AF65-F5344CB8AC3E}">
        <p14:creationId xmlns:p14="http://schemas.microsoft.com/office/powerpoint/2010/main" val="40436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A2A7-066E-9046-8121-95F264DCE62A}"/>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A01E8D3-1287-3744-8FAF-4A40CD8A89BD}"/>
              </a:ext>
            </a:extLst>
          </p:cNvPr>
          <p:cNvSpPr>
            <a:spLocks noGrp="1"/>
          </p:cNvSpPr>
          <p:nvPr>
            <p:ph idx="1"/>
          </p:nvPr>
        </p:nvSpPr>
        <p:spPr>
          <a:xfrm>
            <a:off x="294640" y="1612906"/>
            <a:ext cx="11724640" cy="4564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EBB578A5-C01B-5746-8F37-A8507C26D5D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5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23303-7D4B-6B4F-B80C-1ED0C4CFCAE7}"/>
              </a:ext>
            </a:extLst>
          </p:cNvPr>
          <p:cNvSpPr>
            <a:spLocks noGrp="1"/>
          </p:cNvSpPr>
          <p:nvPr>
            <p:ph type="body" idx="1"/>
          </p:nvPr>
        </p:nvSpPr>
        <p:spPr>
          <a:xfrm>
            <a:off x="294640" y="1681163"/>
            <a:ext cx="5702935" cy="456555"/>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AD4AFBE-D4EB-0E40-8B47-1079AF3A68BD}"/>
              </a:ext>
            </a:extLst>
          </p:cNvPr>
          <p:cNvSpPr>
            <a:spLocks noGrp="1"/>
          </p:cNvSpPr>
          <p:nvPr>
            <p:ph sz="half" idx="2"/>
          </p:nvPr>
        </p:nvSpPr>
        <p:spPr>
          <a:xfrm>
            <a:off x="294640" y="2505075"/>
            <a:ext cx="5702935"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B0DBDC-D697-2741-A295-168C772A4E0D}"/>
              </a:ext>
            </a:extLst>
          </p:cNvPr>
          <p:cNvSpPr>
            <a:spLocks noGrp="1"/>
          </p:cNvSpPr>
          <p:nvPr>
            <p:ph type="body" sz="quarter" idx="3"/>
          </p:nvPr>
        </p:nvSpPr>
        <p:spPr>
          <a:xfrm>
            <a:off x="6256400" y="1681163"/>
            <a:ext cx="5762879" cy="456544"/>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E66BE-92C4-FC4C-AC21-FE8A32C96851}"/>
              </a:ext>
            </a:extLst>
          </p:cNvPr>
          <p:cNvSpPr>
            <a:spLocks noGrp="1"/>
          </p:cNvSpPr>
          <p:nvPr>
            <p:ph sz="quarter" idx="4"/>
          </p:nvPr>
        </p:nvSpPr>
        <p:spPr>
          <a:xfrm>
            <a:off x="6256400" y="2505075"/>
            <a:ext cx="5762880"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DC15DA5-5933-2E4C-893D-A908BD329087}"/>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B5F5A316-8BF4-6148-A76F-D966A9DBE32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FDD41-D99A-A14A-836E-655A91E30D8C}"/>
              </a:ext>
            </a:extLst>
          </p:cNvPr>
          <p:cNvCxnSpPr>
            <a:cxnSpLocks/>
          </p:cNvCxnSpPr>
          <p:nvPr userDrawn="1"/>
        </p:nvCxnSpPr>
        <p:spPr>
          <a:xfrm>
            <a:off x="6145428" y="1681163"/>
            <a:ext cx="0" cy="450850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A03C1A-2431-1A4A-8332-630616C534BD}"/>
              </a:ext>
            </a:extLst>
          </p:cNvPr>
          <p:cNvCxnSpPr>
            <a:cxnSpLocks/>
          </p:cNvCxnSpPr>
          <p:nvPr userDrawn="1"/>
        </p:nvCxnSpPr>
        <p:spPr>
          <a:xfrm>
            <a:off x="234696"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D423DE-EE3D-144E-8305-FAD82E00DC73}"/>
              </a:ext>
            </a:extLst>
          </p:cNvPr>
          <p:cNvCxnSpPr>
            <a:cxnSpLocks/>
          </p:cNvCxnSpPr>
          <p:nvPr userDrawn="1"/>
        </p:nvCxnSpPr>
        <p:spPr>
          <a:xfrm>
            <a:off x="6256401"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7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84DFD9-2B07-AE4F-9A3C-2EEFC6FB239C}"/>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72471FE-D852-2441-85E8-46B1B30A4C7F}"/>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8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813065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F32A6-A96D-DA45-A47A-D02A0A9FC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8DD3DD-323F-6F4A-9A75-123C3C9D6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1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q=https%3A%2F%2Fwww.math.uwaterloo.ca%2F~hwolkowi%2Fmatrixcookbook.pdf&amp;sa=D&amp;sntz=1&amp;usg=AFQjCNHd8gcMhQeX2KzF6f0j8dH3bGSwxw" TargetMode="External"/><Relationship Id="rId2" Type="http://schemas.openxmlformats.org/officeDocument/2006/relationships/hyperlink" Target="https://inst.eecs.berkeley.edu/~cs188/su2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huaichenchang.github.io/teaching/cse3521_au22.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chang.1692@osu.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file:///upload.wikimedia.org/wikipedia/commons/6/67/Xbox-360-Kinect-Standalone.png" TargetMode="External"/><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gif"/><Relationship Id="rId2" Type="http://schemas.openxmlformats.org/officeDocument/2006/relationships/notesSlide" Target="../notesSlides/notesSlide29.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jpe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188843" y="1263375"/>
            <a:ext cx="12192000" cy="1470025"/>
          </a:xfrm>
        </p:spPr>
        <p:txBody>
          <a:bodyPr>
            <a:normAutofit fontScale="90000"/>
          </a:bodyPr>
          <a:lstStyle/>
          <a:p>
            <a:pPr eaLnBrk="1" hangingPunct="1"/>
            <a:r>
              <a:rPr lang="en-US" dirty="0"/>
              <a:t>CSE 3521: </a:t>
            </a:r>
            <a:br>
              <a:rPr lang="en-US" dirty="0"/>
            </a:br>
            <a:r>
              <a:rPr lang="en-US" dirty="0"/>
              <a:t>Introduction to Artificial Intelligence</a:t>
            </a:r>
            <a:br>
              <a:rPr lang="en-US" dirty="0"/>
            </a:br>
            <a:endParaRPr lang="en-US" sz="3600" dirty="0"/>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
        <p:nvSpPr>
          <p:cNvPr id="5125" name="Text Box 8"/>
          <p:cNvSpPr txBox="1">
            <a:spLocks noChangeArrowheads="1"/>
          </p:cNvSpPr>
          <p:nvPr/>
        </p:nvSpPr>
        <p:spPr bwMode="auto">
          <a:xfrm>
            <a:off x="0" y="6479233"/>
            <a:ext cx="6202018" cy="276997"/>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200" dirty="0">
                <a:latin typeface="Calibri"/>
                <a:cs typeface="Calibri"/>
              </a:rPr>
              <a:t>[These slides are partially adapted from </a:t>
            </a:r>
            <a:r>
              <a:rPr lang="en-US" sz="1200" dirty="0">
                <a:cs typeface="Calibri"/>
              </a:rPr>
              <a:t>the </a:t>
            </a:r>
            <a:r>
              <a:rPr lang="en-US" sz="1200" dirty="0">
                <a:cs typeface="Calibri"/>
                <a:hlinkClick r:id="rId3"/>
              </a:rPr>
              <a:t>UC Berkeley. </a:t>
            </a:r>
            <a:r>
              <a:rPr lang="en-US" sz="1200" dirty="0">
                <a:latin typeface="Calibri"/>
                <a:cs typeface="Calibri"/>
                <a:hlinkClick r:id="rId3"/>
              </a:rPr>
              <a:t>CS188 Intro to AI</a:t>
            </a:r>
            <a:r>
              <a:rPr lang="en-US" sz="1200" dirty="0">
                <a:latin typeface="Calibri"/>
                <a:cs typeface="Calibri"/>
              </a:rPr>
              <a:t> at UC Berkeley]</a:t>
            </a:r>
          </a:p>
        </p:txBody>
      </p:sp>
      <p:pic>
        <p:nvPicPr>
          <p:cNvPr id="26625" name="Picture 1" descr="C:\Temp\ketrina\Lecture1-Introduction.png"/>
          <p:cNvPicPr>
            <a:picLocks noChangeAspect="1" noChangeArrowheads="1"/>
          </p:cNvPicPr>
          <p:nvPr/>
        </p:nvPicPr>
        <p:blipFill>
          <a:blip r:embed="rId4" cstate="print"/>
          <a:srcRect/>
          <a:stretch>
            <a:fillRect/>
          </a:stretch>
        </p:blipFill>
        <p:spPr bwMode="auto">
          <a:xfrm>
            <a:off x="3072384" y="2466283"/>
            <a:ext cx="5245344" cy="2342669"/>
          </a:xfrm>
          <a:prstGeom prst="rect">
            <a:avLst/>
          </a:prstGeom>
          <a:noFill/>
        </p:spPr>
      </p:pic>
    </p:spTree>
    <p:extLst>
      <p:ext uri="{BB962C8B-B14F-4D97-AF65-F5344CB8AC3E}">
        <p14:creationId xmlns:p14="http://schemas.microsoft.com/office/powerpoint/2010/main" val="416732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94640" y="1622778"/>
            <a:ext cx="11637716" cy="5235222"/>
          </a:xfrm>
        </p:spPr>
        <p:txBody>
          <a:bodyPr>
            <a:normAutofit/>
          </a:bodyPr>
          <a:lstStyle/>
          <a:p>
            <a:pPr lvl="1" eaLnBrk="1" hangingPunct="1">
              <a:lnSpc>
                <a:spcPct val="80000"/>
              </a:lnSpc>
            </a:pPr>
            <a:endParaRPr lang="en-US" sz="1867" dirty="0">
              <a:solidFill>
                <a:srgbClr val="C00000"/>
              </a:solidFill>
            </a:endParaRPr>
          </a:p>
          <a:p>
            <a:pPr eaLnBrk="1" hangingPunct="1">
              <a:lnSpc>
                <a:spcPct val="80000"/>
              </a:lnSpc>
            </a:pPr>
            <a:r>
              <a:rPr lang="en-US" sz="2400" dirty="0"/>
              <a:t>Not required, but for students who want to read more, we recommend</a:t>
            </a:r>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marL="457200" lvl="1" indent="0" eaLnBrk="1" hangingPunct="1">
              <a:lnSpc>
                <a:spcPct val="80000"/>
              </a:lnSpc>
              <a:buNone/>
            </a:pPr>
            <a:endParaRPr lang="en-US" sz="1867" dirty="0">
              <a:solidFill>
                <a:srgbClr val="C00000"/>
              </a:solidFill>
            </a:endParaRPr>
          </a:p>
          <a:p>
            <a:pPr marL="457200" lvl="1" indent="0" eaLnBrk="1" hangingPunct="1">
              <a:lnSpc>
                <a:spcPct val="80000"/>
              </a:lnSpc>
              <a:buNone/>
            </a:pPr>
            <a:endParaRPr lang="en-US" sz="1867" dirty="0">
              <a:solidFill>
                <a:srgbClr val="C00000"/>
              </a:solidFill>
            </a:endParaRPr>
          </a:p>
          <a:p>
            <a:pPr lvl="1">
              <a:lnSpc>
                <a:spcPct val="80000"/>
              </a:lnSpc>
            </a:pPr>
            <a:r>
              <a:rPr lang="en-US" sz="1867" dirty="0">
                <a:solidFill>
                  <a:srgbClr val="C00000"/>
                </a:solidFill>
              </a:rPr>
              <a:t>Warning: Not course textbooks, so our notation/presentation does not necessarily follow the book.</a:t>
            </a:r>
          </a:p>
          <a:p>
            <a:pPr lvl="1">
              <a:lnSpc>
                <a:spcPct val="80000"/>
              </a:lnSpc>
            </a:pPr>
            <a:r>
              <a:rPr lang="en-US" sz="1867" dirty="0">
                <a:solidFill>
                  <a:srgbClr val="C00000"/>
                </a:solidFill>
              </a:rPr>
              <a:t>See Carmen for PDF links.</a:t>
            </a:r>
            <a:endParaRPr lang="en-US" sz="2133" dirty="0"/>
          </a:p>
          <a:p>
            <a:pPr lvl="1">
              <a:lnSpc>
                <a:spcPct val="80000"/>
              </a:lnSpc>
            </a:pPr>
            <a:endParaRPr lang="en-US" sz="1867" dirty="0">
              <a:solidFill>
                <a:srgbClr val="C00000"/>
              </a:solidFill>
            </a:endParaRP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1902759" y="2459804"/>
            <a:ext cx="2098095" cy="2719974"/>
          </a:xfrm>
          <a:prstGeom prst="rect">
            <a:avLst/>
          </a:prstGeom>
          <a:noFill/>
          <a:ln w="9525">
            <a:noFill/>
            <a:miter lim="800000"/>
            <a:headEnd/>
            <a:tailEnd/>
          </a:ln>
        </p:spPr>
      </p:pic>
      <p:pic>
        <p:nvPicPr>
          <p:cNvPr id="1026" name="Picture 2" descr="Pattern Recognition and Machine Learning (Information Science and Statistics)">
            <a:extLst>
              <a:ext uri="{FF2B5EF4-FFF2-40B4-BE49-F238E27FC236}">
                <a16:creationId xmlns:a16="http://schemas.microsoft.com/office/drawing/2014/main" id="{7B2D77DB-3AC1-49F6-A18E-898C5EE6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589" y="2459567"/>
            <a:ext cx="2014481" cy="2719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A0DBF-F027-445A-9FCF-C5AD325267F5}"/>
              </a:ext>
            </a:extLst>
          </p:cNvPr>
          <p:cNvSpPr txBox="1"/>
          <p:nvPr/>
        </p:nvSpPr>
        <p:spPr>
          <a:xfrm>
            <a:off x="1364874" y="5193227"/>
            <a:ext cx="3220572" cy="666977"/>
          </a:xfrm>
          <a:prstGeom prst="rect">
            <a:avLst/>
          </a:prstGeom>
          <a:noFill/>
        </p:spPr>
        <p:txBody>
          <a:bodyPr wrap="square" rtlCol="0">
            <a:spAutoFit/>
          </a:bodyPr>
          <a:lstStyle/>
          <a:p>
            <a:pPr algn="ctr"/>
            <a:r>
              <a:rPr lang="en-US" dirty="0"/>
              <a:t>Russell &amp; Norvig, </a:t>
            </a:r>
          </a:p>
          <a:p>
            <a:pPr algn="ctr"/>
            <a:r>
              <a:rPr lang="en-US" b="1" dirty="0"/>
              <a:t>AI: A Modern Approach</a:t>
            </a:r>
            <a:r>
              <a:rPr lang="en-US" dirty="0"/>
              <a:t>, 3</a:t>
            </a:r>
            <a:r>
              <a:rPr lang="en-US" baseline="30000" dirty="0"/>
              <a:t>rd</a:t>
            </a:r>
            <a:r>
              <a:rPr lang="en-US" dirty="0"/>
              <a:t> Ed.</a:t>
            </a:r>
          </a:p>
        </p:txBody>
      </p:sp>
      <p:sp>
        <p:nvSpPr>
          <p:cNvPr id="4" name="TextBox 3">
            <a:extLst>
              <a:ext uri="{FF2B5EF4-FFF2-40B4-BE49-F238E27FC236}">
                <a16:creationId xmlns:a16="http://schemas.microsoft.com/office/drawing/2014/main" id="{12064336-D4F3-4F52-B818-1893F234566B}"/>
              </a:ext>
            </a:extLst>
          </p:cNvPr>
          <p:cNvSpPr txBox="1"/>
          <p:nvPr/>
        </p:nvSpPr>
        <p:spPr>
          <a:xfrm>
            <a:off x="5762066" y="5179778"/>
            <a:ext cx="4619063" cy="646331"/>
          </a:xfrm>
          <a:prstGeom prst="rect">
            <a:avLst/>
          </a:prstGeom>
          <a:noFill/>
        </p:spPr>
        <p:txBody>
          <a:bodyPr wrap="square" rtlCol="0">
            <a:spAutoFit/>
          </a:bodyPr>
          <a:lstStyle/>
          <a:p>
            <a:pPr algn="ctr"/>
            <a:r>
              <a:rPr lang="en-US" dirty="0"/>
              <a:t>Bishop,</a:t>
            </a:r>
          </a:p>
          <a:p>
            <a:r>
              <a:rPr lang="en-US" b="1" dirty="0"/>
              <a:t>Pattern Recognition and Machine Learning</a:t>
            </a:r>
          </a:p>
        </p:txBody>
      </p:sp>
    </p:spTree>
    <p:extLst>
      <p:ext uri="{BB962C8B-B14F-4D97-AF65-F5344CB8AC3E}">
        <p14:creationId xmlns:p14="http://schemas.microsoft.com/office/powerpoint/2010/main" val="405984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Other great textbooks</a:t>
            </a:r>
          </a:p>
        </p:txBody>
      </p:sp>
      <p:sp>
        <p:nvSpPr>
          <p:cNvPr id="14" name="Rectangle 13">
            <a:extLst>
              <a:ext uri="{FF2B5EF4-FFF2-40B4-BE49-F238E27FC236}">
                <a16:creationId xmlns:a16="http://schemas.microsoft.com/office/drawing/2014/main" id="{9EEA3AC3-A774-4790-A145-7B68A27AC930}"/>
              </a:ext>
            </a:extLst>
          </p:cNvPr>
          <p:cNvSpPr/>
          <p:nvPr/>
        </p:nvSpPr>
        <p:spPr>
          <a:xfrm>
            <a:off x="-11960" y="4973238"/>
            <a:ext cx="2704971" cy="646331"/>
          </a:xfrm>
          <a:prstGeom prst="rect">
            <a:avLst/>
          </a:prstGeom>
        </p:spPr>
        <p:txBody>
          <a:bodyPr wrap="none">
            <a:spAutoFit/>
          </a:bodyPr>
          <a:lstStyle/>
          <a:p>
            <a:pPr algn="ctr"/>
            <a:r>
              <a:rPr lang="en-US" b="1" dirty="0">
                <a:solidFill>
                  <a:srgbClr val="0F1111"/>
                </a:solidFill>
                <a:latin typeface="Amazon Ember"/>
              </a:rPr>
              <a:t>Machine Learning: </a:t>
            </a:r>
          </a:p>
          <a:p>
            <a:pPr algn="ctr"/>
            <a:r>
              <a:rPr lang="en-US" b="1" dirty="0">
                <a:solidFill>
                  <a:srgbClr val="0F1111"/>
                </a:solidFill>
                <a:latin typeface="Amazon Ember"/>
              </a:rPr>
              <a:t>A Probabilistic Perspective</a:t>
            </a:r>
            <a:endParaRPr lang="en-US" b="1" i="0" dirty="0">
              <a:solidFill>
                <a:srgbClr val="0F1111"/>
              </a:solidFill>
              <a:effectLst/>
              <a:latin typeface="Amazon Ember"/>
            </a:endParaRPr>
          </a:p>
        </p:txBody>
      </p:sp>
      <p:pic>
        <p:nvPicPr>
          <p:cNvPr id="1042" name="Picture 18">
            <a:extLst>
              <a:ext uri="{FF2B5EF4-FFF2-40B4-BE49-F238E27FC236}">
                <a16:creationId xmlns:a16="http://schemas.microsoft.com/office/drawing/2014/main" id="{B94DA709-7B97-4EBD-9D27-C28C80EC5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 y="2253264"/>
            <a:ext cx="2311978" cy="27199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AF26CA09-A467-4421-8A25-CFE1C1976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76" y="2253264"/>
            <a:ext cx="2071504" cy="272021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14268EE-2A77-48D3-B1A1-2BD5062B0167}"/>
              </a:ext>
            </a:extLst>
          </p:cNvPr>
          <p:cNvSpPr/>
          <p:nvPr/>
        </p:nvSpPr>
        <p:spPr>
          <a:xfrm>
            <a:off x="10150327" y="4973475"/>
            <a:ext cx="1558440" cy="369332"/>
          </a:xfrm>
          <a:prstGeom prst="rect">
            <a:avLst/>
          </a:prstGeom>
        </p:spPr>
        <p:txBody>
          <a:bodyPr wrap="none">
            <a:spAutoFit/>
          </a:bodyPr>
          <a:lstStyle/>
          <a:p>
            <a:r>
              <a:rPr lang="en-US" b="1" dirty="0"/>
              <a:t>Deep Learning</a:t>
            </a:r>
          </a:p>
        </p:txBody>
      </p:sp>
      <p:pic>
        <p:nvPicPr>
          <p:cNvPr id="18" name="Picture 8">
            <a:extLst>
              <a:ext uri="{FF2B5EF4-FFF2-40B4-BE49-F238E27FC236}">
                <a16:creationId xmlns:a16="http://schemas.microsoft.com/office/drawing/2014/main" id="{C1F7979A-91A7-4D7A-BCD8-F041E32A7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734" y="2253738"/>
            <a:ext cx="1809682" cy="271997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77F8C93-7971-48A9-9171-C4963C680258}"/>
              </a:ext>
            </a:extLst>
          </p:cNvPr>
          <p:cNvSpPr/>
          <p:nvPr/>
        </p:nvSpPr>
        <p:spPr>
          <a:xfrm>
            <a:off x="6440886" y="4973712"/>
            <a:ext cx="3349378" cy="369332"/>
          </a:xfrm>
          <a:prstGeom prst="rect">
            <a:avLst/>
          </a:prstGeom>
        </p:spPr>
        <p:txBody>
          <a:bodyPr wrap="none">
            <a:spAutoFit/>
          </a:bodyPr>
          <a:lstStyle/>
          <a:p>
            <a:r>
              <a:rPr lang="en-US" b="1" dirty="0"/>
              <a:t>Understanding Machine Learning</a:t>
            </a:r>
          </a:p>
        </p:txBody>
      </p:sp>
      <p:pic>
        <p:nvPicPr>
          <p:cNvPr id="20" name="Picture 14">
            <a:extLst>
              <a:ext uri="{FF2B5EF4-FFF2-40B4-BE49-F238E27FC236}">
                <a16:creationId xmlns:a16="http://schemas.microsoft.com/office/drawing/2014/main" id="{8AA220AE-9684-44C1-8DEF-6325A53D95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891" y="2253738"/>
            <a:ext cx="2382697" cy="27199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8C03F12-936A-4FB8-92BF-465BFD06E62D}"/>
              </a:ext>
            </a:extLst>
          </p:cNvPr>
          <p:cNvSpPr/>
          <p:nvPr/>
        </p:nvSpPr>
        <p:spPr>
          <a:xfrm>
            <a:off x="2901325" y="4973238"/>
            <a:ext cx="3386696" cy="369332"/>
          </a:xfrm>
          <a:prstGeom prst="rect">
            <a:avLst/>
          </a:prstGeom>
        </p:spPr>
        <p:txBody>
          <a:bodyPr wrap="none">
            <a:spAutoFit/>
          </a:bodyPr>
          <a:lstStyle/>
          <a:p>
            <a:r>
              <a:rPr lang="en-US" b="1" dirty="0"/>
              <a:t>Introduction to Machine Learning</a:t>
            </a:r>
          </a:p>
        </p:txBody>
      </p:sp>
    </p:spTree>
    <p:extLst>
      <p:ext uri="{BB962C8B-B14F-4D97-AF65-F5344CB8AC3E}">
        <p14:creationId xmlns:p14="http://schemas.microsoft.com/office/powerpoint/2010/main" val="144768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D9CB-24A4-4095-A135-B5FE52E45F40}"/>
              </a:ext>
            </a:extLst>
          </p:cNvPr>
          <p:cNvSpPr>
            <a:spLocks noGrp="1"/>
          </p:cNvSpPr>
          <p:nvPr>
            <p:ph type="title"/>
          </p:nvPr>
        </p:nvSpPr>
        <p:spPr/>
        <p:txBody>
          <a:bodyPr/>
          <a:lstStyle/>
          <a:p>
            <a:r>
              <a:rPr lang="en-US" dirty="0"/>
              <a:t>Other excellent resources</a:t>
            </a:r>
          </a:p>
        </p:txBody>
      </p:sp>
      <p:sp>
        <p:nvSpPr>
          <p:cNvPr id="3" name="Content Placeholder 2">
            <a:extLst>
              <a:ext uri="{FF2B5EF4-FFF2-40B4-BE49-F238E27FC236}">
                <a16:creationId xmlns:a16="http://schemas.microsoft.com/office/drawing/2014/main" id="{BEEDE269-2C46-4B34-87AF-E840D54467AE}"/>
              </a:ext>
            </a:extLst>
          </p:cNvPr>
          <p:cNvSpPr>
            <a:spLocks noGrp="1"/>
          </p:cNvSpPr>
          <p:nvPr>
            <p:ph idx="1"/>
          </p:nvPr>
        </p:nvSpPr>
        <p:spPr/>
        <p:txBody>
          <a:bodyPr/>
          <a:lstStyle/>
          <a:p>
            <a:r>
              <a:rPr lang="en-US" dirty="0"/>
              <a:t>Berkeley CS 188: Introduction to Artificial Intelligence</a:t>
            </a:r>
          </a:p>
          <a:p>
            <a:pPr lvl="1"/>
            <a:r>
              <a:rPr lang="en-US" dirty="0">
                <a:hlinkClick r:id="rId2"/>
              </a:rPr>
              <a:t>https://inst.eecs.berkeley.edu/~cs188/su21/</a:t>
            </a:r>
            <a:endParaRPr lang="en-US" dirty="0"/>
          </a:p>
          <a:p>
            <a:pPr lvl="1"/>
            <a:endParaRPr lang="en-US" dirty="0"/>
          </a:p>
          <a:p>
            <a:r>
              <a:rPr lang="en-US" dirty="0">
                <a:hlinkClick r:id="rId3"/>
              </a:rPr>
              <a:t>The Matrix Cookbook</a:t>
            </a:r>
            <a:endParaRPr lang="en-US" dirty="0"/>
          </a:p>
          <a:p>
            <a:endParaRPr lang="en-US" dirty="0"/>
          </a:p>
          <a:p>
            <a:endParaRPr lang="en-US" dirty="0"/>
          </a:p>
        </p:txBody>
      </p:sp>
    </p:spTree>
    <p:extLst>
      <p:ext uri="{BB962C8B-B14F-4D97-AF65-F5344CB8AC3E}">
        <p14:creationId xmlns:p14="http://schemas.microsoft.com/office/powerpoint/2010/main" val="165151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for this week</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4991094"/>
          </a:xfrm>
        </p:spPr>
        <p:txBody>
          <a:bodyPr>
            <a:normAutofit/>
          </a:bodyPr>
          <a:lstStyle/>
          <a:p>
            <a:r>
              <a:rPr lang="en-US" b="1" dirty="0"/>
              <a:t>Register:</a:t>
            </a:r>
          </a:p>
          <a:p>
            <a:pPr lvl="1"/>
            <a:r>
              <a:rPr lang="en-US" dirty="0"/>
              <a:t>If you are wait-listed, you might or might not get in depending on how many students drop.</a:t>
            </a:r>
          </a:p>
          <a:p>
            <a:r>
              <a:rPr lang="en-US" b="1" dirty="0"/>
              <a:t>Math review/self-diagnostic</a:t>
            </a:r>
            <a:r>
              <a:rPr lang="en-US" dirty="0"/>
              <a:t>: </a:t>
            </a:r>
          </a:p>
          <a:p>
            <a:pPr lvl="1"/>
            <a:r>
              <a:rPr lang="en-US" dirty="0"/>
              <a:t>Do the linear algebra quizzes and review linear algebra (via the slide decks)</a:t>
            </a:r>
          </a:p>
          <a:p>
            <a:pPr lvl="1"/>
            <a:r>
              <a:rPr lang="en-US" dirty="0"/>
              <a:t>Check the suggested materials on the website </a:t>
            </a:r>
          </a:p>
          <a:p>
            <a:pPr lvl="1"/>
            <a:r>
              <a:rPr lang="en-US" dirty="0"/>
              <a:t>Important to check your preparedness for the course</a:t>
            </a:r>
          </a:p>
          <a:p>
            <a:r>
              <a:rPr lang="en-US" b="1" dirty="0"/>
              <a:t>Python: </a:t>
            </a:r>
            <a:r>
              <a:rPr lang="en-US" dirty="0"/>
              <a:t>check suggested tutorials on the website</a:t>
            </a:r>
          </a:p>
          <a:p>
            <a:r>
              <a:rPr lang="en-US" b="1" dirty="0">
                <a:solidFill>
                  <a:srgbClr val="FF0000"/>
                </a:solidFill>
              </a:rPr>
              <a:t>Decision: </a:t>
            </a:r>
            <a:r>
              <a:rPr lang="en-US" dirty="0">
                <a:solidFill>
                  <a:srgbClr val="FF0000"/>
                </a:solidFill>
              </a:rPr>
              <a:t>stay or drop</a:t>
            </a:r>
            <a:endParaRPr lang="en-US" dirty="0"/>
          </a:p>
          <a:p>
            <a:endParaRPr lang="en-US" b="1" dirty="0"/>
          </a:p>
        </p:txBody>
      </p:sp>
    </p:spTree>
    <p:extLst>
      <p:ext uri="{BB962C8B-B14F-4D97-AF65-F5344CB8AC3E}">
        <p14:creationId xmlns:p14="http://schemas.microsoft.com/office/powerpoint/2010/main" val="195626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How to do well? How to learn AI well?</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normAutofit/>
          </a:bodyPr>
          <a:lstStyle/>
          <a:p>
            <a:r>
              <a:rPr lang="en-US" dirty="0"/>
              <a:t>Lecture and lecture slides for basics</a:t>
            </a:r>
          </a:p>
          <a:p>
            <a:pPr lvl="1"/>
            <a:r>
              <a:rPr lang="en-US" dirty="0"/>
              <a:t>Describe basic concepts, tools</a:t>
            </a:r>
          </a:p>
          <a:p>
            <a:pPr lvl="1"/>
            <a:r>
              <a:rPr lang="en-US" dirty="0"/>
              <a:t>Describe algorithms and their development with intuition and rigor</a:t>
            </a:r>
          </a:p>
          <a:p>
            <a:pPr marL="457200" lvl="1" indent="0">
              <a:buNone/>
            </a:pPr>
            <a:endParaRPr lang="en-US" dirty="0"/>
          </a:p>
          <a:p>
            <a:r>
              <a:rPr lang="en-US" dirty="0"/>
              <a:t>Textbook reading for extension</a:t>
            </a:r>
          </a:p>
          <a:p>
            <a:r>
              <a:rPr lang="en-US" dirty="0"/>
              <a:t>Homework for practice, generalization, and implementation</a:t>
            </a:r>
          </a:p>
          <a:p>
            <a:r>
              <a:rPr lang="en-US" dirty="0"/>
              <a:t>Discussion (Carmen/Piazza, office hours) for further understanding</a:t>
            </a:r>
          </a:p>
          <a:p>
            <a:endParaRPr lang="en-US" dirty="0"/>
          </a:p>
          <a:p>
            <a:r>
              <a:rPr lang="en-US" dirty="0"/>
              <a:t>Overall: Develop skills on grasping abstract concepts and thinking critically to solve problems with AI techniques</a:t>
            </a:r>
          </a:p>
        </p:txBody>
      </p:sp>
    </p:spTree>
    <p:extLst>
      <p:ext uri="{BB962C8B-B14F-4D97-AF65-F5344CB8AC3E}">
        <p14:creationId xmlns:p14="http://schemas.microsoft.com/office/powerpoint/2010/main" val="318762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240696"/>
            <a:ext cx="12192000" cy="2188304"/>
          </a:xfrm>
        </p:spPr>
        <p:txBody>
          <a:bodyPr>
            <a:normAutofit/>
          </a:bodyPr>
          <a:lstStyle/>
          <a:p>
            <a:r>
              <a:rPr lang="en-US" dirty="0"/>
              <a:t>Questions?</a:t>
            </a:r>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Tree>
    <p:extLst>
      <p:ext uri="{BB962C8B-B14F-4D97-AF65-F5344CB8AC3E}">
        <p14:creationId xmlns:p14="http://schemas.microsoft.com/office/powerpoint/2010/main" val="1929275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Today</a:t>
            </a:r>
          </a:p>
        </p:txBody>
      </p:sp>
      <p:sp>
        <p:nvSpPr>
          <p:cNvPr id="9219" name="Rectangle 3"/>
          <p:cNvSpPr>
            <a:spLocks noGrp="1" noChangeArrowheads="1"/>
          </p:cNvSpPr>
          <p:nvPr>
            <p:ph type="body" idx="1"/>
          </p:nvPr>
        </p:nvSpPr>
        <p:spPr>
          <a:xfrm>
            <a:off x="294640" y="1828801"/>
            <a:ext cx="7833360" cy="4525963"/>
          </a:xfrm>
        </p:spPr>
        <p:txBody>
          <a:bodyPr/>
          <a:lstStyle/>
          <a:p>
            <a:pPr eaLnBrk="1" hangingPunct="1"/>
            <a:r>
              <a:rPr lang="en-US" b="1" dirty="0"/>
              <a:t>Introduction</a:t>
            </a:r>
          </a:p>
          <a:p>
            <a:pPr lvl="1"/>
            <a:r>
              <a:rPr lang="en-US" dirty="0"/>
              <a:t>What is artificial intelligence?</a:t>
            </a:r>
          </a:p>
          <a:p>
            <a:pPr lvl="1"/>
            <a:r>
              <a:rPr lang="en-US" dirty="0"/>
              <a:t>What can AI do?</a:t>
            </a:r>
          </a:p>
          <a:p>
            <a:pPr lvl="1"/>
            <a:r>
              <a:rPr lang="en-US" dirty="0"/>
              <a:t>What is this course?</a:t>
            </a:r>
          </a:p>
          <a:p>
            <a:pPr eaLnBrk="1" hangingPunct="1"/>
            <a:endParaRPr lang="en-US" dirty="0"/>
          </a:p>
          <a:p>
            <a:pPr eaLnBrk="1" hangingPunct="1"/>
            <a:r>
              <a:rPr lang="en-US" b="1" dirty="0"/>
              <a:t>Agent design</a:t>
            </a:r>
          </a:p>
          <a:p>
            <a:pPr eaLnBrk="1" hangingPunct="1"/>
            <a:endParaRPr lang="en-US" dirty="0"/>
          </a:p>
          <a:p>
            <a:pPr eaLnBrk="1" hangingPunct="1"/>
            <a:endParaRPr lang="en-US" dirty="0"/>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9417" y="1639277"/>
            <a:ext cx="4049852" cy="4533897"/>
          </a:xfrm>
          <a:prstGeom prst="rect">
            <a:avLst/>
          </a:prstGeom>
          <a:noFill/>
        </p:spPr>
      </p:pic>
    </p:spTree>
    <p:extLst>
      <p:ext uri="{BB962C8B-B14F-4D97-AF65-F5344CB8AC3E}">
        <p14:creationId xmlns:p14="http://schemas.microsoft.com/office/powerpoint/2010/main" val="386141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508000" y="1676400"/>
            <a:ext cx="3214688" cy="47244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4267200" y="4140200"/>
            <a:ext cx="3581400" cy="190500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8356600" y="1803400"/>
            <a:ext cx="3149600" cy="21336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8458200" y="4140200"/>
            <a:ext cx="2844800" cy="2133600"/>
          </a:xfrm>
          <a:prstGeom prst="rect">
            <a:avLst/>
          </a:prstGeom>
          <a:noFill/>
        </p:spPr>
      </p:pic>
    </p:spTree>
    <p:extLst>
      <p:ext uri="{BB962C8B-B14F-4D97-AF65-F5344CB8AC3E}">
        <p14:creationId xmlns:p14="http://schemas.microsoft.com/office/powerpoint/2010/main" val="171254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BEF9-A233-479F-83D9-CCFDD62F05B4}"/>
              </a:ext>
            </a:extLst>
          </p:cNvPr>
          <p:cNvSpPr>
            <a:spLocks noGrp="1"/>
          </p:cNvSpPr>
          <p:nvPr>
            <p:ph type="title"/>
          </p:nvPr>
        </p:nvSpPr>
        <p:spPr/>
        <p:txBody>
          <a:bodyPr/>
          <a:lstStyle/>
          <a:p>
            <a:r>
              <a:rPr lang="en-US" dirty="0"/>
              <a:t>Sci-Fi AI?</a:t>
            </a:r>
          </a:p>
        </p:txBody>
      </p:sp>
      <p:grpSp>
        <p:nvGrpSpPr>
          <p:cNvPr id="4" name="Group 3">
            <a:extLst>
              <a:ext uri="{FF2B5EF4-FFF2-40B4-BE49-F238E27FC236}">
                <a16:creationId xmlns:a16="http://schemas.microsoft.com/office/drawing/2014/main" id="{2ED3A399-A9ED-455C-8985-FF82320092F5}"/>
              </a:ext>
            </a:extLst>
          </p:cNvPr>
          <p:cNvGrpSpPr>
            <a:grpSpLocks noChangeAspect="1"/>
          </p:cNvGrpSpPr>
          <p:nvPr/>
        </p:nvGrpSpPr>
        <p:grpSpPr>
          <a:xfrm>
            <a:off x="1511309" y="1596393"/>
            <a:ext cx="9514158" cy="5029200"/>
            <a:chOff x="457200" y="895290"/>
            <a:chExt cx="8397079" cy="4438710"/>
          </a:xfrm>
        </p:grpSpPr>
        <p:grpSp>
          <p:nvGrpSpPr>
            <p:cNvPr id="5" name="Group 4">
              <a:extLst>
                <a:ext uri="{FF2B5EF4-FFF2-40B4-BE49-F238E27FC236}">
                  <a16:creationId xmlns:a16="http://schemas.microsoft.com/office/drawing/2014/main" id="{D41926E6-9055-465F-9BEE-B6C54F8F618D}"/>
                </a:ext>
              </a:extLst>
            </p:cNvPr>
            <p:cNvGrpSpPr/>
            <p:nvPr/>
          </p:nvGrpSpPr>
          <p:grpSpPr>
            <a:xfrm>
              <a:off x="457200" y="895290"/>
              <a:ext cx="1911597" cy="2641798"/>
              <a:chOff x="457200" y="1152435"/>
              <a:chExt cx="1911597" cy="2641798"/>
            </a:xfrm>
          </p:grpSpPr>
          <p:pic>
            <p:nvPicPr>
              <p:cNvPr id="21" name="Picture 4" descr="「r2d2」的圖片搜尋結果">
                <a:extLst>
                  <a:ext uri="{FF2B5EF4-FFF2-40B4-BE49-F238E27FC236}">
                    <a16:creationId xmlns:a16="http://schemas.microsoft.com/office/drawing/2014/main" id="{428E61EE-D9E1-4E51-87B3-5FBFC7FABE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19310"/>
                <a:ext cx="1522446" cy="217492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FFBD89A-26AB-4F0C-9D88-61303AF84F43}"/>
                  </a:ext>
                </a:extLst>
              </p:cNvPr>
              <p:cNvSpPr txBox="1"/>
              <p:nvPr/>
            </p:nvSpPr>
            <p:spPr>
              <a:xfrm>
                <a:off x="457200" y="1152435"/>
                <a:ext cx="1911597" cy="400110"/>
              </a:xfrm>
              <a:prstGeom prst="rect">
                <a:avLst/>
              </a:prstGeom>
              <a:noFill/>
            </p:spPr>
            <p:txBody>
              <a:bodyPr wrap="square" rtlCol="0">
                <a:spAutoFit/>
              </a:bodyPr>
              <a:lstStyle/>
              <a:p>
                <a:pPr algn="ctr"/>
                <a:r>
                  <a:rPr lang="en-US" sz="2000" b="1" i="1" dirty="0"/>
                  <a:t>Star War (1977)</a:t>
                </a:r>
              </a:p>
            </p:txBody>
          </p:sp>
        </p:grpSp>
        <p:grpSp>
          <p:nvGrpSpPr>
            <p:cNvPr id="6" name="Group 5">
              <a:extLst>
                <a:ext uri="{FF2B5EF4-FFF2-40B4-BE49-F238E27FC236}">
                  <a16:creationId xmlns:a16="http://schemas.microsoft.com/office/drawing/2014/main" id="{B588128C-F496-4E70-8308-9C2C2624A274}"/>
                </a:ext>
              </a:extLst>
            </p:cNvPr>
            <p:cNvGrpSpPr/>
            <p:nvPr/>
          </p:nvGrpSpPr>
          <p:grpSpPr>
            <a:xfrm>
              <a:off x="3581400" y="3559143"/>
              <a:ext cx="2286000" cy="1774857"/>
              <a:chOff x="3899605" y="3818867"/>
              <a:chExt cx="2286000" cy="1774857"/>
            </a:xfrm>
          </p:grpSpPr>
          <p:pic>
            <p:nvPicPr>
              <p:cNvPr id="19" name="Picture 2" descr="「Tron robot intelligence」的圖片搜尋結果">
                <a:extLst>
                  <a:ext uri="{FF2B5EF4-FFF2-40B4-BE49-F238E27FC236}">
                    <a16:creationId xmlns:a16="http://schemas.microsoft.com/office/drawing/2014/main" id="{77E33301-5A44-44AC-84F9-D810EF784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2299" y="4226178"/>
                <a:ext cx="2050785" cy="136754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AE9920C-6D29-4B65-A1A9-DD6E11DA9CB3}"/>
                  </a:ext>
                </a:extLst>
              </p:cNvPr>
              <p:cNvSpPr txBox="1"/>
              <p:nvPr/>
            </p:nvSpPr>
            <p:spPr>
              <a:xfrm>
                <a:off x="3899605" y="3818867"/>
                <a:ext cx="2286000" cy="400110"/>
              </a:xfrm>
              <a:prstGeom prst="rect">
                <a:avLst/>
              </a:prstGeom>
              <a:noFill/>
            </p:spPr>
            <p:txBody>
              <a:bodyPr wrap="square" rtlCol="0">
                <a:spAutoFit/>
              </a:bodyPr>
              <a:lstStyle/>
              <a:p>
                <a:pPr algn="ctr"/>
                <a:r>
                  <a:rPr lang="en-US" sz="2000" b="1" i="1" dirty="0"/>
                  <a:t>i, Robot (2004)</a:t>
                </a:r>
              </a:p>
            </p:txBody>
          </p:sp>
        </p:grpSp>
        <p:grpSp>
          <p:nvGrpSpPr>
            <p:cNvPr id="7" name="Group 6">
              <a:extLst>
                <a:ext uri="{FF2B5EF4-FFF2-40B4-BE49-F238E27FC236}">
                  <a16:creationId xmlns:a16="http://schemas.microsoft.com/office/drawing/2014/main" id="{35FCD938-815C-48D0-892D-10807BA8E2A0}"/>
                </a:ext>
              </a:extLst>
            </p:cNvPr>
            <p:cNvGrpSpPr/>
            <p:nvPr/>
          </p:nvGrpSpPr>
          <p:grpSpPr>
            <a:xfrm>
              <a:off x="5892842" y="914400"/>
              <a:ext cx="2641558" cy="1609112"/>
              <a:chOff x="7324723" y="3870295"/>
              <a:chExt cx="2641558" cy="1609112"/>
            </a:xfrm>
          </p:grpSpPr>
          <p:pic>
            <p:nvPicPr>
              <p:cNvPr id="17" name="Picture 12" descr="「jarvis iron man」的圖片搜尋結果">
                <a:extLst>
                  <a:ext uri="{FF2B5EF4-FFF2-40B4-BE49-F238E27FC236}">
                    <a16:creationId xmlns:a16="http://schemas.microsoft.com/office/drawing/2014/main" id="{84EE8747-3991-456C-B119-4C9EE7D600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4723" y="4271837"/>
                <a:ext cx="2641558" cy="12075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0BF1107-658B-448A-A185-B7480C6AEA5D}"/>
                  </a:ext>
                </a:extLst>
              </p:cNvPr>
              <p:cNvSpPr txBox="1"/>
              <p:nvPr/>
            </p:nvSpPr>
            <p:spPr>
              <a:xfrm>
                <a:off x="7513416" y="3870295"/>
                <a:ext cx="2286000" cy="400110"/>
              </a:xfrm>
              <a:prstGeom prst="rect">
                <a:avLst/>
              </a:prstGeom>
              <a:noFill/>
            </p:spPr>
            <p:txBody>
              <a:bodyPr wrap="square" rtlCol="0">
                <a:spAutoFit/>
              </a:bodyPr>
              <a:lstStyle/>
              <a:p>
                <a:pPr algn="ctr"/>
                <a:r>
                  <a:rPr lang="en-US" sz="2000" b="1" i="1" dirty="0"/>
                  <a:t>Iron Man (2008)</a:t>
                </a:r>
                <a:endParaRPr lang="en-US" sz="2000" b="1" dirty="0"/>
              </a:p>
            </p:txBody>
          </p:sp>
        </p:grpSp>
        <p:grpSp>
          <p:nvGrpSpPr>
            <p:cNvPr id="8" name="Group 7">
              <a:extLst>
                <a:ext uri="{FF2B5EF4-FFF2-40B4-BE49-F238E27FC236}">
                  <a16:creationId xmlns:a16="http://schemas.microsoft.com/office/drawing/2014/main" id="{C16EDBD1-FEF3-4440-85E2-291FCFC7DAB7}"/>
                </a:ext>
              </a:extLst>
            </p:cNvPr>
            <p:cNvGrpSpPr/>
            <p:nvPr/>
          </p:nvGrpSpPr>
          <p:grpSpPr>
            <a:xfrm>
              <a:off x="6568279" y="3559143"/>
              <a:ext cx="2286000" cy="1633031"/>
              <a:chOff x="5869148" y="1276290"/>
              <a:chExt cx="2286000" cy="1633031"/>
            </a:xfrm>
          </p:grpSpPr>
          <p:pic>
            <p:nvPicPr>
              <p:cNvPr id="15" name="Picture 6" descr="「機械姬」的圖片搜尋結果">
                <a:extLst>
                  <a:ext uri="{FF2B5EF4-FFF2-40B4-BE49-F238E27FC236}">
                    <a16:creationId xmlns:a16="http://schemas.microsoft.com/office/drawing/2014/main" id="{D553290E-4F73-4A19-8549-2668D129A9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269" y="1707838"/>
                <a:ext cx="2135971" cy="12014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090DC19-2998-4031-B681-2F9FD7064D5F}"/>
                  </a:ext>
                </a:extLst>
              </p:cNvPr>
              <p:cNvSpPr txBox="1"/>
              <p:nvPr/>
            </p:nvSpPr>
            <p:spPr>
              <a:xfrm>
                <a:off x="5869148" y="1276290"/>
                <a:ext cx="2286000" cy="400110"/>
              </a:xfrm>
              <a:prstGeom prst="rect">
                <a:avLst/>
              </a:prstGeom>
              <a:noFill/>
            </p:spPr>
            <p:txBody>
              <a:bodyPr wrap="square" rtlCol="0">
                <a:spAutoFit/>
              </a:bodyPr>
              <a:lstStyle/>
              <a:p>
                <a:pPr algn="ctr"/>
                <a:r>
                  <a:rPr lang="en-US" sz="2000" b="1" i="1" dirty="0"/>
                  <a:t>EX Machina (2015)</a:t>
                </a:r>
                <a:endParaRPr lang="en-US" sz="2000" b="1" dirty="0"/>
              </a:p>
            </p:txBody>
          </p:sp>
        </p:grpSp>
        <p:grpSp>
          <p:nvGrpSpPr>
            <p:cNvPr id="9" name="Group 8">
              <a:extLst>
                <a:ext uri="{FF2B5EF4-FFF2-40B4-BE49-F238E27FC236}">
                  <a16:creationId xmlns:a16="http://schemas.microsoft.com/office/drawing/2014/main" id="{FAEB6696-A413-4950-B5C0-9A62461294E9}"/>
                </a:ext>
              </a:extLst>
            </p:cNvPr>
            <p:cNvGrpSpPr/>
            <p:nvPr/>
          </p:nvGrpSpPr>
          <p:grpSpPr>
            <a:xfrm>
              <a:off x="1066800" y="3559143"/>
              <a:ext cx="1995349" cy="1726094"/>
              <a:chOff x="430448" y="4171890"/>
              <a:chExt cx="1995349" cy="1726094"/>
            </a:xfrm>
          </p:grpSpPr>
          <p:pic>
            <p:nvPicPr>
              <p:cNvPr id="13" name="Picture 16" descr="「star trek data」的圖片搜尋結果">
                <a:extLst>
                  <a:ext uri="{FF2B5EF4-FFF2-40B4-BE49-F238E27FC236}">
                    <a16:creationId xmlns:a16="http://schemas.microsoft.com/office/drawing/2014/main" id="{E72886F7-543D-4992-A1E6-A1548299DC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913" y="4594808"/>
                <a:ext cx="1923735" cy="13031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17F44D-C0A7-4EBC-B1B2-6E163AEACAD7}"/>
                  </a:ext>
                </a:extLst>
              </p:cNvPr>
              <p:cNvSpPr txBox="1"/>
              <p:nvPr/>
            </p:nvSpPr>
            <p:spPr>
              <a:xfrm>
                <a:off x="430448" y="4171890"/>
                <a:ext cx="1995349" cy="400110"/>
              </a:xfrm>
              <a:prstGeom prst="rect">
                <a:avLst/>
              </a:prstGeom>
              <a:noFill/>
            </p:spPr>
            <p:txBody>
              <a:bodyPr wrap="square" rtlCol="0">
                <a:spAutoFit/>
              </a:bodyPr>
              <a:lstStyle/>
              <a:p>
                <a:pPr algn="ctr"/>
                <a:r>
                  <a:rPr lang="en-US" sz="2000" b="1" i="1" dirty="0"/>
                  <a:t>Star Trek (1994)</a:t>
                </a:r>
              </a:p>
            </p:txBody>
          </p:sp>
        </p:grpSp>
        <p:grpSp>
          <p:nvGrpSpPr>
            <p:cNvPr id="10" name="Group 9">
              <a:extLst>
                <a:ext uri="{FF2B5EF4-FFF2-40B4-BE49-F238E27FC236}">
                  <a16:creationId xmlns:a16="http://schemas.microsoft.com/office/drawing/2014/main" id="{39166E53-8AEE-428F-AFB8-D0D25D64DB87}"/>
                </a:ext>
              </a:extLst>
            </p:cNvPr>
            <p:cNvGrpSpPr/>
            <p:nvPr/>
          </p:nvGrpSpPr>
          <p:grpSpPr>
            <a:xfrm>
              <a:off x="2590800" y="895290"/>
              <a:ext cx="3066652" cy="1793967"/>
              <a:chOff x="4161226" y="959766"/>
              <a:chExt cx="3066652" cy="1793967"/>
            </a:xfrm>
          </p:grpSpPr>
          <p:pic>
            <p:nvPicPr>
              <p:cNvPr id="11" name="Picture 4" descr="「Bicentennial Man」的圖片搜尋結果">
                <a:extLst>
                  <a:ext uri="{FF2B5EF4-FFF2-40B4-BE49-F238E27FC236}">
                    <a16:creationId xmlns:a16="http://schemas.microsoft.com/office/drawing/2014/main" id="{79E98766-970B-4659-9A60-933546710F7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6138" y="1367957"/>
                <a:ext cx="2463602" cy="1385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07EFDB-7671-448A-A645-4A7143DB99EA}"/>
                  </a:ext>
                </a:extLst>
              </p:cNvPr>
              <p:cNvSpPr txBox="1"/>
              <p:nvPr/>
            </p:nvSpPr>
            <p:spPr>
              <a:xfrm>
                <a:off x="4161226" y="959766"/>
                <a:ext cx="3066652" cy="400110"/>
              </a:xfrm>
              <a:prstGeom prst="rect">
                <a:avLst/>
              </a:prstGeom>
              <a:noFill/>
            </p:spPr>
            <p:txBody>
              <a:bodyPr wrap="square" rtlCol="0">
                <a:spAutoFit/>
              </a:bodyPr>
              <a:lstStyle/>
              <a:p>
                <a:pPr algn="ctr"/>
                <a:r>
                  <a:rPr lang="en-US" sz="2000" b="1" i="1" dirty="0"/>
                  <a:t>Bicentennial Man (1999)</a:t>
                </a:r>
              </a:p>
            </p:txBody>
          </p:sp>
        </p:grpSp>
      </p:grpSp>
    </p:spTree>
    <p:extLst>
      <p:ext uri="{BB962C8B-B14F-4D97-AF65-F5344CB8AC3E}">
        <p14:creationId xmlns:p14="http://schemas.microsoft.com/office/powerpoint/2010/main" val="196832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D8B-587D-43BA-A42A-5D104DA34708}"/>
              </a:ext>
            </a:extLst>
          </p:cNvPr>
          <p:cNvSpPr>
            <a:spLocks noGrp="1"/>
          </p:cNvSpPr>
          <p:nvPr>
            <p:ph type="title"/>
          </p:nvPr>
        </p:nvSpPr>
        <p:spPr/>
        <p:txBody>
          <a:bodyPr/>
          <a:lstStyle/>
          <a:p>
            <a:r>
              <a:rPr lang="en-US" altLang="en-US" dirty="0"/>
              <a:t>Some definitions of AI</a:t>
            </a:r>
            <a:endParaRPr lang="en-US" dirty="0"/>
          </a:p>
        </p:txBody>
      </p:sp>
      <p:sp>
        <p:nvSpPr>
          <p:cNvPr id="3" name="Content Placeholder 2">
            <a:extLst>
              <a:ext uri="{FF2B5EF4-FFF2-40B4-BE49-F238E27FC236}">
                <a16:creationId xmlns:a16="http://schemas.microsoft.com/office/drawing/2014/main" id="{8130EB3A-8AD6-4C7B-9C17-2FE47E250DEE}"/>
              </a:ext>
            </a:extLst>
          </p:cNvPr>
          <p:cNvSpPr>
            <a:spLocks noGrp="1"/>
          </p:cNvSpPr>
          <p:nvPr>
            <p:ph idx="1"/>
          </p:nvPr>
        </p:nvSpPr>
        <p:spPr/>
        <p:txBody>
          <a:bodyPr/>
          <a:lstStyle/>
          <a:p>
            <a:r>
              <a:rPr lang="ja-JP" altLang="en-US" dirty="0"/>
              <a:t>“</a:t>
            </a:r>
            <a:r>
              <a:rPr lang="en-US" altLang="ja-JP" dirty="0"/>
              <a:t>The scientific understanding of the mechanisms underlying thought and intelligent behavior and their embodiment in machines</a:t>
            </a:r>
            <a:r>
              <a:rPr lang="ja-JP" altLang="en-US" dirty="0"/>
              <a:t>”</a:t>
            </a:r>
            <a:r>
              <a:rPr lang="en-US" altLang="ja-JP" dirty="0"/>
              <a:t> </a:t>
            </a:r>
          </a:p>
          <a:p>
            <a:pPr lvl="1">
              <a:buNone/>
            </a:pPr>
            <a:r>
              <a:rPr lang="en-US" altLang="en-US" dirty="0"/>
              <a:t>		     </a:t>
            </a:r>
            <a:r>
              <a:rPr lang="en-US" altLang="en-US" sz="1800" dirty="0"/>
              <a:t>– American Association of Artificial Intelligence (AAAI)</a:t>
            </a:r>
          </a:p>
          <a:p>
            <a:pPr lvl="1">
              <a:buNone/>
            </a:pPr>
            <a:endParaRPr lang="en-US" altLang="en-US" sz="1800" dirty="0"/>
          </a:p>
          <a:p>
            <a:r>
              <a:rPr lang="ja-JP" altLang="en-US" dirty="0"/>
              <a:t>“</a:t>
            </a:r>
            <a:r>
              <a:rPr lang="en-US" altLang="ja-JP" dirty="0"/>
              <a:t>Artificial Intelligence is the branch of computer science that is concerned with the automation of intelligent behavior</a:t>
            </a:r>
            <a:r>
              <a:rPr lang="ja-JP" altLang="en-US" dirty="0"/>
              <a:t>”</a:t>
            </a:r>
            <a:endParaRPr lang="en-US" altLang="ja-JP" dirty="0"/>
          </a:p>
          <a:p>
            <a:pPr lvl="1">
              <a:buNone/>
            </a:pPr>
            <a:r>
              <a:rPr lang="en-US" altLang="en-US" sz="1800" dirty="0"/>
              <a:t>					– Luger and Stubblefield</a:t>
            </a:r>
          </a:p>
          <a:p>
            <a:pPr lvl="1">
              <a:buNone/>
            </a:pPr>
            <a:endParaRPr lang="en-US" altLang="en-US" sz="1800" dirty="0"/>
          </a:p>
          <a:p>
            <a:r>
              <a:rPr lang="ja-JP" altLang="en-US" dirty="0"/>
              <a:t>“</a:t>
            </a:r>
            <a:r>
              <a:rPr lang="en-US" altLang="ja-JP" dirty="0"/>
              <a:t>AI strives to understand and build intelligent entities (also helps us to learn more about ourselves)</a:t>
            </a:r>
            <a:r>
              <a:rPr lang="ja-JP" altLang="en-US" dirty="0"/>
              <a:t>”</a:t>
            </a:r>
            <a:endParaRPr lang="en-US" altLang="ja-JP" dirty="0"/>
          </a:p>
          <a:p>
            <a:pPr lvl="1">
              <a:buNone/>
            </a:pPr>
            <a:r>
              <a:rPr lang="en-US" altLang="en-US" sz="1800" dirty="0"/>
              <a:t>					– Russell and Norvig</a:t>
            </a:r>
          </a:p>
          <a:p>
            <a:pPr marL="0" indent="0">
              <a:buNone/>
            </a:pPr>
            <a:endParaRPr lang="en-US" dirty="0"/>
          </a:p>
        </p:txBody>
      </p:sp>
    </p:spTree>
    <p:extLst>
      <p:ext uri="{BB962C8B-B14F-4D97-AF65-F5344CB8AC3E}">
        <p14:creationId xmlns:p14="http://schemas.microsoft.com/office/powerpoint/2010/main" val="336499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Course website:</a:t>
            </a:r>
          </a:p>
          <a:p>
            <a:pPr marL="0" indent="0">
              <a:buNone/>
            </a:pPr>
            <a:r>
              <a:rPr lang="en-US" dirty="0">
                <a:hlinkClick r:id="rId3"/>
              </a:rPr>
              <a:t>https://shuaichenchang.github.io/teaching/cse3521_au22.html</a:t>
            </a:r>
            <a:endParaRPr lang="en-US" dirty="0"/>
          </a:p>
          <a:p>
            <a:pPr marL="0" indent="0">
              <a:buNone/>
            </a:pPr>
            <a:r>
              <a:rPr lang="en-US" dirty="0"/>
              <a:t>(mainly for weekly schedule and reading update)</a:t>
            </a:r>
          </a:p>
          <a:p>
            <a:pPr marL="0" indent="0">
              <a:buNone/>
            </a:pPr>
            <a:endParaRPr lang="en-US" dirty="0"/>
          </a:p>
          <a:p>
            <a:r>
              <a:rPr lang="en-US" b="1" dirty="0"/>
              <a:t>Instructor: </a:t>
            </a:r>
            <a:r>
              <a:rPr lang="en-US" dirty="0"/>
              <a:t>Shuaichen Chang (</a:t>
            </a:r>
            <a:r>
              <a:rPr lang="en-US" dirty="0">
                <a:hlinkClick r:id="rId4"/>
              </a:rPr>
              <a:t>chang.1692@osu.edu</a:t>
            </a:r>
            <a:r>
              <a:rPr lang="en-US" dirty="0"/>
              <a:t>)</a:t>
            </a:r>
          </a:p>
          <a:p>
            <a:pPr lvl="1"/>
            <a:r>
              <a:rPr lang="en-US" dirty="0"/>
              <a:t>6th year PhD student at CSE department</a:t>
            </a:r>
          </a:p>
          <a:p>
            <a:pPr lvl="1"/>
            <a:r>
              <a:rPr lang="en-US" dirty="0"/>
              <a:t>Office: DL 580</a:t>
            </a:r>
          </a:p>
          <a:p>
            <a:pPr lvl="1"/>
            <a:r>
              <a:rPr lang="en-US" dirty="0"/>
              <a:t>Research: Natural Language Processing </a:t>
            </a:r>
          </a:p>
          <a:p>
            <a:r>
              <a:rPr lang="en-US" b="1" dirty="0"/>
              <a:t>TA</a:t>
            </a:r>
            <a:r>
              <a:rPr lang="en-US" dirty="0"/>
              <a:t>: TBA</a:t>
            </a:r>
          </a:p>
          <a:p>
            <a:endParaRPr lang="en-US" dirty="0"/>
          </a:p>
        </p:txBody>
      </p:sp>
    </p:spTree>
    <p:extLst>
      <p:ext uri="{BB962C8B-B14F-4D97-AF65-F5344CB8AC3E}">
        <p14:creationId xmlns:p14="http://schemas.microsoft.com/office/powerpoint/2010/main" val="201468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333547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pic>
        <p:nvPicPr>
          <p:cNvPr id="15" name="Picture 14">
            <a:extLst>
              <a:ext uri="{FF2B5EF4-FFF2-40B4-BE49-F238E27FC236}">
                <a16:creationId xmlns:a16="http://schemas.microsoft.com/office/drawing/2014/main" id="{81A6FF45-C1F8-7645-A5E6-74CD8AD1C625}"/>
              </a:ext>
            </a:extLst>
          </p:cNvPr>
          <p:cNvPicPr>
            <a:picLocks noChangeAspect="1"/>
          </p:cNvPicPr>
          <p:nvPr/>
        </p:nvPicPr>
        <p:blipFill rotWithShape="1">
          <a:blip r:embed="rId3"/>
          <a:srcRect t="1223" r="-2" b="2780"/>
          <a:stretch/>
        </p:blipFill>
        <p:spPr>
          <a:xfrm>
            <a:off x="209849" y="2190665"/>
            <a:ext cx="3209537" cy="3081009"/>
          </a:xfrm>
          <a:prstGeom prst="rect">
            <a:avLst/>
          </a:prstGeom>
        </p:spPr>
      </p:pic>
      <p:sp>
        <p:nvSpPr>
          <p:cNvPr id="11279" name="Text Box 16"/>
          <p:cNvSpPr txBox="1">
            <a:spLocks noChangeArrowheads="1"/>
          </p:cNvSpPr>
          <p:nvPr/>
        </p:nvSpPr>
        <p:spPr bwMode="auto">
          <a:xfrm>
            <a:off x="439797" y="5332614"/>
            <a:ext cx="2749640" cy="461663"/>
          </a:xfrm>
          <a:prstGeom prst="rect">
            <a:avLst/>
          </a:prstGeom>
          <a:solidFill>
            <a:srgbClr val="FF0000"/>
          </a:solidFill>
          <a:ln w="9525">
            <a:noFill/>
            <a:miter lim="800000"/>
            <a:headEnd/>
            <a:tailEnd/>
          </a:ln>
        </p:spPr>
        <p:txBody>
          <a:bodyPr wrap="square" lIns="91439" tIns="45719" rIns="91439" bIns="45719">
            <a:spAutoFit/>
          </a:bodyPr>
          <a:lstStyle/>
          <a:p>
            <a:pPr>
              <a:spcBef>
                <a:spcPct val="50000"/>
              </a:spcBef>
            </a:pPr>
            <a:r>
              <a:rPr lang="en-US" sz="2400" dirty="0">
                <a:solidFill>
                  <a:schemeClr val="bg1"/>
                </a:solidFill>
                <a:highlight>
                  <a:srgbClr val="FF0000"/>
                </a:highlight>
                <a:latin typeface="Calibri" pitchFamily="34" charset="0"/>
              </a:rPr>
              <a:t> How can we test it?</a:t>
            </a:r>
          </a:p>
        </p:txBody>
      </p:sp>
      <p:pic>
        <p:nvPicPr>
          <p:cNvPr id="4" name="Picture 3">
            <a:extLst>
              <a:ext uri="{FF2B5EF4-FFF2-40B4-BE49-F238E27FC236}">
                <a16:creationId xmlns:a16="http://schemas.microsoft.com/office/drawing/2014/main" id="{CA42BA5E-5AD8-48D6-99B9-B11B72017B5E}"/>
              </a:ext>
            </a:extLst>
          </p:cNvPr>
          <p:cNvPicPr>
            <a:picLocks noChangeAspect="1"/>
          </p:cNvPicPr>
          <p:nvPr/>
        </p:nvPicPr>
        <p:blipFill>
          <a:blip r:embed="rId4"/>
          <a:stretch>
            <a:fillRect/>
          </a:stretch>
        </p:blipFill>
        <p:spPr>
          <a:xfrm>
            <a:off x="4115532" y="2699005"/>
            <a:ext cx="7903748" cy="2845349"/>
          </a:xfrm>
          <a:prstGeom prst="rect">
            <a:avLst/>
          </a:prstGeom>
        </p:spPr>
      </p:pic>
    </p:spTree>
    <p:extLst>
      <p:ext uri="{BB962C8B-B14F-4D97-AF65-F5344CB8AC3E}">
        <p14:creationId xmlns:p14="http://schemas.microsoft.com/office/powerpoint/2010/main" val="916053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A951-3DAE-4649-8AB7-1BCFB7AE5E38}"/>
              </a:ext>
            </a:extLst>
          </p:cNvPr>
          <p:cNvSpPr>
            <a:spLocks noGrp="1"/>
          </p:cNvSpPr>
          <p:nvPr>
            <p:ph type="title"/>
          </p:nvPr>
        </p:nvSpPr>
        <p:spPr/>
        <p:txBody>
          <a:bodyPr/>
          <a:lstStyle/>
          <a:p>
            <a:r>
              <a:rPr lang="en-US" dirty="0"/>
              <a:t>The Turing Test</a:t>
            </a:r>
          </a:p>
        </p:txBody>
      </p:sp>
      <p:sp>
        <p:nvSpPr>
          <p:cNvPr id="3" name="Content Placeholder 2">
            <a:extLst>
              <a:ext uri="{FF2B5EF4-FFF2-40B4-BE49-F238E27FC236}">
                <a16:creationId xmlns:a16="http://schemas.microsoft.com/office/drawing/2014/main" id="{9A5E26C8-FE00-7644-940F-DDBB3E74BCDB}"/>
              </a:ext>
            </a:extLst>
          </p:cNvPr>
          <p:cNvSpPr>
            <a:spLocks noGrp="1"/>
          </p:cNvSpPr>
          <p:nvPr>
            <p:ph idx="1"/>
          </p:nvPr>
        </p:nvSpPr>
        <p:spPr>
          <a:xfrm>
            <a:off x="294640" y="1612907"/>
            <a:ext cx="9235859" cy="4128018"/>
          </a:xfrm>
        </p:spPr>
        <p:txBody>
          <a:bodyPr>
            <a:normAutofit/>
          </a:bodyPr>
          <a:lstStyle/>
          <a:p>
            <a:r>
              <a:rPr lang="en-US" dirty="0"/>
              <a:t>Ingredients:</a:t>
            </a:r>
          </a:p>
          <a:p>
            <a:pPr lvl="1"/>
            <a:r>
              <a:rPr lang="en-US" dirty="0"/>
              <a:t>Human Judge, unknown Entity</a:t>
            </a:r>
          </a:p>
          <a:p>
            <a:pPr lvl="1"/>
            <a:r>
              <a:rPr lang="en-US" dirty="0"/>
              <a:t>2 computer terminals in different room</a:t>
            </a:r>
            <a:br>
              <a:rPr lang="en-US" dirty="0"/>
            </a:br>
            <a:br>
              <a:rPr lang="en-US" dirty="0"/>
            </a:br>
            <a:endParaRPr lang="en-US" dirty="0"/>
          </a:p>
          <a:p>
            <a:r>
              <a:rPr lang="en-US" dirty="0"/>
              <a:t>Recipe:</a:t>
            </a:r>
          </a:p>
          <a:p>
            <a:pPr lvl="1"/>
            <a:r>
              <a:rPr lang="en-US" dirty="0"/>
              <a:t>Have human Judge sit at one computer</a:t>
            </a:r>
          </a:p>
          <a:p>
            <a:pPr lvl="1"/>
            <a:r>
              <a:rPr lang="en-US" dirty="0"/>
              <a:t>Judge converses with Entity via chat window for 5 minutes</a:t>
            </a:r>
          </a:p>
          <a:p>
            <a:pPr lvl="1"/>
            <a:r>
              <a:rPr lang="en-US" dirty="0"/>
              <a:t>Judge decides if Entity is human or computer</a:t>
            </a:r>
          </a:p>
          <a:p>
            <a:endParaRPr lang="en-US" sz="700" dirty="0"/>
          </a:p>
        </p:txBody>
      </p:sp>
    </p:spTree>
    <p:extLst>
      <p:ext uri="{BB962C8B-B14F-4D97-AF65-F5344CB8AC3E}">
        <p14:creationId xmlns:p14="http://schemas.microsoft.com/office/powerpoint/2010/main" val="89410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AC190-1861-BB4B-B004-7F60FAE122A3}"/>
              </a:ext>
            </a:extLst>
          </p:cNvPr>
          <p:cNvSpPr>
            <a:spLocks noGrp="1"/>
          </p:cNvSpPr>
          <p:nvPr>
            <p:ph type="body" idx="1"/>
          </p:nvPr>
        </p:nvSpPr>
        <p:spPr/>
        <p:txBody>
          <a:bodyPr>
            <a:normAutofit lnSpcReduction="10000"/>
          </a:bodyPr>
          <a:lstStyle/>
          <a:p>
            <a:r>
              <a:rPr lang="en-US" i="1" dirty="0"/>
              <a:t>Left hand side</a:t>
            </a:r>
            <a:endParaRPr lang="en-US" dirty="0"/>
          </a:p>
        </p:txBody>
      </p:sp>
      <p:sp>
        <p:nvSpPr>
          <p:cNvPr id="3" name="Content Placeholder 2">
            <a:extLst>
              <a:ext uri="{FF2B5EF4-FFF2-40B4-BE49-F238E27FC236}">
                <a16:creationId xmlns:a16="http://schemas.microsoft.com/office/drawing/2014/main" id="{15644DA0-B94E-7E45-99C9-B46A45D35DAA}"/>
              </a:ext>
            </a:extLst>
          </p:cNvPr>
          <p:cNvSpPr>
            <a:spLocks noGrp="1"/>
          </p:cNvSpPr>
          <p:nvPr>
            <p:ph sz="half" idx="2"/>
          </p:nvPr>
        </p:nvSpPr>
        <p:spPr/>
        <p:txBody>
          <a:bodyPr>
            <a:normAutofit fontScale="25000" lnSpcReduction="20000"/>
          </a:bodyPr>
          <a:lstStyle/>
          <a:p>
            <a:r>
              <a:rPr lang="en-US" sz="5600" dirty="0"/>
              <a:t>Judge: Hi what’s your name?</a:t>
            </a:r>
          </a:p>
          <a:p>
            <a:r>
              <a:rPr lang="en-US" sz="5600" dirty="0"/>
              <a:t>Entity: I don’t know</a:t>
            </a:r>
          </a:p>
          <a:p>
            <a:r>
              <a:rPr lang="en-US" sz="5600" dirty="0"/>
              <a:t>Judge: My name’s Jane. I live in London. Where do you live?</a:t>
            </a:r>
          </a:p>
          <a:p>
            <a:r>
              <a:rPr lang="en-US" sz="5600" dirty="0"/>
              <a:t>Entity: I live in London as well</a:t>
            </a:r>
          </a:p>
          <a:p>
            <a:r>
              <a:rPr lang="en-US" sz="5600" dirty="0"/>
              <a:t>Judge: Do you like living in London?</a:t>
            </a:r>
          </a:p>
          <a:p>
            <a:r>
              <a:rPr lang="en-US" sz="5600" dirty="0"/>
              <a:t>Entity: Yes, I like it because there are a lot of things to do, and it is the capital city of England</a:t>
            </a:r>
          </a:p>
          <a:p>
            <a:r>
              <a:rPr lang="en-US" sz="5600" dirty="0"/>
              <a:t>Judge: What’s my name?  </a:t>
            </a:r>
          </a:p>
          <a:p>
            <a:r>
              <a:rPr lang="en-US" sz="5600" dirty="0"/>
              <a:t>Entity: sorry?  </a:t>
            </a:r>
          </a:p>
          <a:p>
            <a:r>
              <a:rPr lang="en-US" sz="5600" dirty="0"/>
              <a:t>Judge: What’s my name? </a:t>
            </a:r>
          </a:p>
          <a:p>
            <a:r>
              <a:rPr lang="en-US" sz="5600" dirty="0"/>
              <a:t>Entity: Jane</a:t>
            </a:r>
          </a:p>
          <a:p>
            <a:r>
              <a:rPr lang="en-US" sz="5600" dirty="0"/>
              <a:t>Judge: And what’s your name?</a:t>
            </a:r>
          </a:p>
          <a:p>
            <a:r>
              <a:rPr lang="en-US" sz="5600" dirty="0"/>
              <a:t>Entity: I don’t know</a:t>
            </a:r>
          </a:p>
          <a:p>
            <a:endParaRPr lang="en-US" dirty="0"/>
          </a:p>
        </p:txBody>
      </p:sp>
      <p:sp>
        <p:nvSpPr>
          <p:cNvPr id="4" name="Text Placeholder 3">
            <a:extLst>
              <a:ext uri="{FF2B5EF4-FFF2-40B4-BE49-F238E27FC236}">
                <a16:creationId xmlns:a16="http://schemas.microsoft.com/office/drawing/2014/main" id="{00C97B94-1492-964D-B85F-2ED89323F2AA}"/>
              </a:ext>
            </a:extLst>
          </p:cNvPr>
          <p:cNvSpPr>
            <a:spLocks noGrp="1"/>
          </p:cNvSpPr>
          <p:nvPr>
            <p:ph type="body" sz="quarter" idx="3"/>
          </p:nvPr>
        </p:nvSpPr>
        <p:spPr/>
        <p:txBody>
          <a:bodyPr>
            <a:normAutofit lnSpcReduction="10000"/>
          </a:bodyPr>
          <a:lstStyle/>
          <a:p>
            <a:r>
              <a:rPr lang="en-US" i="1" dirty="0"/>
              <a:t>Right hand side</a:t>
            </a:r>
            <a:endParaRPr lang="en-US" dirty="0"/>
          </a:p>
        </p:txBody>
      </p:sp>
      <p:sp>
        <p:nvSpPr>
          <p:cNvPr id="5" name="Content Placeholder 4">
            <a:extLst>
              <a:ext uri="{FF2B5EF4-FFF2-40B4-BE49-F238E27FC236}">
                <a16:creationId xmlns:a16="http://schemas.microsoft.com/office/drawing/2014/main" id="{25065862-8172-5A42-A4BE-730B19E31605}"/>
              </a:ext>
            </a:extLst>
          </p:cNvPr>
          <p:cNvSpPr>
            <a:spLocks noGrp="1"/>
          </p:cNvSpPr>
          <p:nvPr>
            <p:ph sz="quarter" idx="4"/>
          </p:nvPr>
        </p:nvSpPr>
        <p:spPr/>
        <p:txBody>
          <a:bodyPr>
            <a:noAutofit/>
          </a:bodyPr>
          <a:lstStyle/>
          <a:p>
            <a:r>
              <a:rPr lang="en-US" sz="1400" dirty="0"/>
              <a:t>Judge: What color is the carpet in your room</a:t>
            </a:r>
          </a:p>
          <a:p>
            <a:r>
              <a:rPr lang="en-US" sz="1400" dirty="0"/>
              <a:t>Entity: I like pink; what do you like? </a:t>
            </a:r>
          </a:p>
          <a:p>
            <a:r>
              <a:rPr lang="en-US" sz="1400" dirty="0"/>
              <a:t>Judge: I like pink. My name is John. What’s your name? </a:t>
            </a:r>
          </a:p>
          <a:p>
            <a:r>
              <a:rPr lang="en-US" sz="1400" dirty="0"/>
              <a:t>Entity: Red. Hello John. Its nice to meet such a fine person as yourself.</a:t>
            </a:r>
          </a:p>
          <a:p>
            <a:r>
              <a:rPr lang="en-US" sz="1400" dirty="0"/>
              <a:t>Judge: Red is my favorite color. What’s yours? </a:t>
            </a:r>
          </a:p>
          <a:p>
            <a:r>
              <a:rPr lang="en-US" sz="1400" dirty="0"/>
              <a:t>Entity: My favorite color is red. </a:t>
            </a:r>
          </a:p>
          <a:p>
            <a:r>
              <a:rPr lang="en-US" sz="1400" dirty="0"/>
              <a:t>Judge: You use American spelling. Are you in the USA? </a:t>
            </a:r>
          </a:p>
          <a:p>
            <a:r>
              <a:rPr lang="en-US" sz="1400" dirty="0"/>
              <a:t>Entity: But you are not even American. Just remember atheism is only a belief system. And it too can be forced on people who don’t agree.</a:t>
            </a:r>
          </a:p>
          <a:p>
            <a:r>
              <a:rPr lang="en-US" sz="1400" dirty="0"/>
              <a:t>Judge: How do you like your eggs – ever easy or sunny side up?</a:t>
            </a:r>
          </a:p>
          <a:p>
            <a:r>
              <a:rPr lang="en-US" sz="1400" dirty="0"/>
              <a:t>Entity: How I wonder if I like my eggs-over easy or sunny side up? This is so explainable. That list makes me feel unsure John.</a:t>
            </a:r>
          </a:p>
          <a:p>
            <a:endParaRPr lang="en-US" sz="1400" dirty="0"/>
          </a:p>
        </p:txBody>
      </p:sp>
      <p:sp>
        <p:nvSpPr>
          <p:cNvPr id="6" name="Title 5">
            <a:extLst>
              <a:ext uri="{FF2B5EF4-FFF2-40B4-BE49-F238E27FC236}">
                <a16:creationId xmlns:a16="http://schemas.microsoft.com/office/drawing/2014/main" id="{963E7EF4-9932-DB4B-BBDA-A67E033FF59A}"/>
              </a:ext>
            </a:extLst>
          </p:cNvPr>
          <p:cNvSpPr>
            <a:spLocks noGrp="1"/>
          </p:cNvSpPr>
          <p:nvPr>
            <p:ph type="title"/>
          </p:nvPr>
        </p:nvSpPr>
        <p:spPr/>
        <p:txBody>
          <a:bodyPr>
            <a:normAutofit/>
          </a:bodyPr>
          <a:lstStyle/>
          <a:p>
            <a:r>
              <a:rPr lang="en-US" dirty="0"/>
              <a:t> Which is which?</a:t>
            </a:r>
          </a:p>
        </p:txBody>
      </p:sp>
      <p:sp>
        <p:nvSpPr>
          <p:cNvPr id="7" name="Rectangle 6">
            <a:extLst>
              <a:ext uri="{FF2B5EF4-FFF2-40B4-BE49-F238E27FC236}">
                <a16:creationId xmlns:a16="http://schemas.microsoft.com/office/drawing/2014/main" id="{1FA826C5-7E12-0D49-BDA7-213E387D7A0A}"/>
              </a:ext>
            </a:extLst>
          </p:cNvPr>
          <p:cNvSpPr/>
          <p:nvPr/>
        </p:nvSpPr>
        <p:spPr>
          <a:xfrm>
            <a:off x="294640" y="6473195"/>
            <a:ext cx="6096000" cy="261610"/>
          </a:xfrm>
          <a:prstGeom prst="rect">
            <a:avLst/>
          </a:prstGeom>
        </p:spPr>
        <p:txBody>
          <a:bodyPr>
            <a:spAutoFit/>
          </a:bodyPr>
          <a:lstStyle/>
          <a:p>
            <a:r>
              <a:rPr lang="en-US" sz="1100" dirty="0">
                <a:solidFill>
                  <a:srgbClr val="000000"/>
                </a:solidFill>
              </a:rPr>
              <a:t>Example taken from “Turing’s Imitation Game,” by Warwick and Shah (2016)</a:t>
            </a:r>
            <a:endParaRPr lang="en-US" sz="1100" dirty="0">
              <a:solidFill>
                <a:srgbClr val="000000"/>
              </a:solidFill>
              <a:effectLst/>
            </a:endParaRPr>
          </a:p>
        </p:txBody>
      </p:sp>
    </p:spTree>
    <p:extLst>
      <p:ext uri="{BB962C8B-B14F-4D97-AF65-F5344CB8AC3E}">
        <p14:creationId xmlns:p14="http://schemas.microsoft.com/office/powerpoint/2010/main" val="429996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How to do well in the Turing Test?</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rmAutofit/>
          </a:bodyPr>
          <a:lstStyle/>
          <a:p>
            <a:r>
              <a:rPr lang="en-US" dirty="0"/>
              <a:t>Chatting “like a human” involves:</a:t>
            </a:r>
          </a:p>
          <a:p>
            <a:pPr lvl="1"/>
            <a:r>
              <a:rPr lang="en-US" dirty="0"/>
              <a:t>Generating coherent language</a:t>
            </a:r>
          </a:p>
          <a:p>
            <a:pPr lvl="1"/>
            <a:r>
              <a:rPr lang="en-US" dirty="0"/>
              <a:t>Responding appropriately to unexpected inputs</a:t>
            </a:r>
          </a:p>
          <a:p>
            <a:pPr lvl="1"/>
            <a:r>
              <a:rPr lang="en-US" dirty="0"/>
              <a:t> …</a:t>
            </a:r>
          </a:p>
          <a:p>
            <a:endParaRPr lang="en-US" dirty="0"/>
          </a:p>
        </p:txBody>
      </p:sp>
    </p:spTree>
    <p:extLst>
      <p:ext uri="{BB962C8B-B14F-4D97-AF65-F5344CB8AC3E}">
        <p14:creationId xmlns:p14="http://schemas.microsoft.com/office/powerpoint/2010/main" val="37920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What is not shown?</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Autofit/>
          </a:bodyPr>
          <a:lstStyle/>
          <a:p>
            <a:r>
              <a:rPr lang="en-US" dirty="0"/>
              <a:t>The Turing Test does </a:t>
            </a:r>
            <a:r>
              <a:rPr lang="en-US" u="sng" dirty="0"/>
              <a:t>not</a:t>
            </a:r>
            <a:r>
              <a:rPr lang="en-US" dirty="0"/>
              <a:t> show</a:t>
            </a:r>
          </a:p>
          <a:p>
            <a:pPr lvl="1"/>
            <a:r>
              <a:rPr lang="en-US" dirty="0"/>
              <a:t>Understanding or thinking</a:t>
            </a:r>
          </a:p>
          <a:p>
            <a:pPr lvl="1"/>
            <a:r>
              <a:rPr lang="en-US" dirty="0"/>
              <a:t>Ability to learn</a:t>
            </a:r>
          </a:p>
          <a:p>
            <a:pPr lvl="1"/>
            <a:r>
              <a:rPr lang="en-US" dirty="0"/>
              <a:t>Interaction with an unconstrained world</a:t>
            </a:r>
          </a:p>
          <a:p>
            <a:pPr lvl="1"/>
            <a:r>
              <a:rPr lang="en-US" dirty="0"/>
              <a:t>Processing sensory input</a:t>
            </a:r>
          </a:p>
          <a:p>
            <a:pPr lvl="1"/>
            <a:r>
              <a:rPr lang="en-US" dirty="0"/>
              <a:t>Having knowledge</a:t>
            </a:r>
          </a:p>
          <a:p>
            <a:pPr lvl="1"/>
            <a:r>
              <a:rPr lang="en-US" dirty="0"/>
              <a:t>Much of anything useful, really</a:t>
            </a:r>
          </a:p>
          <a:p>
            <a:endParaRPr lang="en-US" dirty="0"/>
          </a:p>
        </p:txBody>
      </p:sp>
    </p:spTree>
    <p:extLst>
      <p:ext uri="{BB962C8B-B14F-4D97-AF65-F5344CB8AC3E}">
        <p14:creationId xmlns:p14="http://schemas.microsoft.com/office/powerpoint/2010/main" val="3739068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732C-CB85-46A3-BD94-EA2EF041DE76}"/>
              </a:ext>
            </a:extLst>
          </p:cNvPr>
          <p:cNvSpPr>
            <a:spLocks noGrp="1"/>
          </p:cNvSpPr>
          <p:nvPr>
            <p:ph type="title"/>
          </p:nvPr>
        </p:nvSpPr>
        <p:spPr/>
        <p:txBody>
          <a:bodyPr/>
          <a:lstStyle/>
          <a:p>
            <a:r>
              <a:rPr lang="en-US" dirty="0"/>
              <a:t>Act rationally; rational decisions</a:t>
            </a:r>
          </a:p>
        </p:txBody>
      </p:sp>
      <p:sp>
        <p:nvSpPr>
          <p:cNvPr id="3" name="Content Placeholder 2">
            <a:extLst>
              <a:ext uri="{FF2B5EF4-FFF2-40B4-BE49-F238E27FC236}">
                <a16:creationId xmlns:a16="http://schemas.microsoft.com/office/drawing/2014/main" id="{8665424F-1124-49C7-A6FD-F25F5368D5B2}"/>
              </a:ext>
            </a:extLst>
          </p:cNvPr>
          <p:cNvSpPr>
            <a:spLocks noGrp="1"/>
          </p:cNvSpPr>
          <p:nvPr>
            <p:ph idx="1"/>
          </p:nvPr>
        </p:nvSpPr>
        <p:spPr/>
        <p:txBody>
          <a:bodyPr/>
          <a:lstStyle/>
          <a:p>
            <a:r>
              <a:rPr lang="en-US" dirty="0">
                <a:latin typeface="Calibri" pitchFamily="34" charset="0"/>
                <a:cs typeface="Arial" charset="0"/>
              </a:rPr>
              <a:t>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endParaRPr lang="en-US" dirty="0"/>
          </a:p>
          <a:p>
            <a:pPr lvl="1"/>
            <a:r>
              <a:rPr lang="en-US" dirty="0">
                <a:latin typeface="Calibri" pitchFamily="34" charset="0"/>
                <a:cs typeface="Arial" charset="0"/>
              </a:rPr>
              <a:t>Rational: maximally achieving pre-defined </a:t>
            </a:r>
            <a:r>
              <a:rPr lang="en-US" b="1" dirty="0">
                <a:solidFill>
                  <a:srgbClr val="FF0000"/>
                </a:solidFill>
                <a:latin typeface="Calibri" pitchFamily="34" charset="0"/>
                <a:cs typeface="Arial" charset="0"/>
              </a:rPr>
              <a:t>goals</a:t>
            </a:r>
            <a:endParaRPr lang="en-US" b="1" i="1" dirty="0">
              <a:solidFill>
                <a:srgbClr val="FF0000"/>
              </a:solidFill>
              <a:latin typeface="Calibri" pitchFamily="34" charset="0"/>
              <a:cs typeface="Arial" charset="0"/>
            </a:endParaRPr>
          </a:p>
          <a:p>
            <a:pPr lvl="1"/>
            <a:r>
              <a:rPr lang="en-US" dirty="0">
                <a:latin typeface="Calibri" pitchFamily="34" charset="0"/>
                <a:cs typeface="Arial" charset="0"/>
              </a:rPr>
              <a:t>Rationality</a:t>
            </a:r>
            <a:r>
              <a:rPr lang="en-US" b="1" dirty="0">
                <a:latin typeface="Calibri" pitchFamily="34" charset="0"/>
                <a:cs typeface="Arial" charset="0"/>
              </a:rPr>
              <a:t> </a:t>
            </a:r>
            <a:r>
              <a:rPr lang="en-US" dirty="0">
                <a:latin typeface="Calibri" pitchFamily="34" charset="0"/>
                <a:cs typeface="Arial" charset="0"/>
              </a:rPr>
              <a:t>only concerns what decisions are made (not the thought process behind them)</a:t>
            </a:r>
          </a:p>
          <a:p>
            <a:pPr lvl="1"/>
            <a:r>
              <a:rPr lang="en-US" dirty="0">
                <a:latin typeface="Calibri" pitchFamily="34" charset="0"/>
                <a:cs typeface="Arial" charset="0"/>
              </a:rPr>
              <a:t>Goals are expressed in terms of the </a:t>
            </a:r>
            <a:r>
              <a:rPr lang="en-US" b="1" dirty="0">
                <a:solidFill>
                  <a:srgbClr val="FF0000"/>
                </a:solidFill>
                <a:latin typeface="Calibri" pitchFamily="34" charset="0"/>
                <a:cs typeface="Arial" charset="0"/>
              </a:rPr>
              <a:t>utility</a:t>
            </a:r>
            <a:r>
              <a:rPr lang="en-US" dirty="0">
                <a:latin typeface="Calibri" pitchFamily="34" charset="0"/>
                <a:cs typeface="Arial" charset="0"/>
              </a:rPr>
              <a:t> of outcomes</a:t>
            </a:r>
          </a:p>
          <a:p>
            <a:pPr lvl="1"/>
            <a:r>
              <a:rPr lang="en-US" dirty="0">
                <a:latin typeface="Calibri" pitchFamily="34" charset="0"/>
                <a:cs typeface="Arial" charset="0"/>
              </a:rPr>
              <a:t>Being rational means </a:t>
            </a:r>
            <a:r>
              <a:rPr lang="en-US" b="1" dirty="0">
                <a:solidFill>
                  <a:srgbClr val="FF0000"/>
                </a:solidFill>
                <a:latin typeface="Calibri" pitchFamily="34" charset="0"/>
                <a:cs typeface="Arial" charset="0"/>
              </a:rPr>
              <a:t>maximizing your expected utility</a:t>
            </a:r>
          </a:p>
          <a:p>
            <a:pPr lvl="1"/>
            <a:r>
              <a:rPr lang="en-US" altLang="en-US" dirty="0"/>
              <a:t>Rational behavior = doing the right thing, does not necessarily involve thinking</a:t>
            </a:r>
            <a:endParaRPr lang="en-US" altLang="en-US" dirty="0">
              <a:latin typeface="Calibri" pitchFamily="34" charset="0"/>
              <a:cs typeface="Arial" charset="0"/>
            </a:endParaRPr>
          </a:p>
          <a:p>
            <a:pPr lvl="1"/>
            <a:endParaRPr lang="en-US" b="1" dirty="0">
              <a:solidFill>
                <a:srgbClr val="1212D2"/>
              </a:solidFill>
              <a:latin typeface="Calibri" pitchFamily="34" charset="0"/>
              <a:cs typeface="Arial" charset="0"/>
            </a:endParaRPr>
          </a:p>
          <a:p>
            <a:endParaRPr lang="en-US" dirty="0"/>
          </a:p>
        </p:txBody>
      </p:sp>
    </p:spTree>
    <p:extLst>
      <p:ext uri="{BB962C8B-B14F-4D97-AF65-F5344CB8AC3E}">
        <p14:creationId xmlns:p14="http://schemas.microsoft.com/office/powerpoint/2010/main" val="283176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732C-CB85-46A3-BD94-EA2EF041DE76}"/>
              </a:ext>
            </a:extLst>
          </p:cNvPr>
          <p:cNvSpPr>
            <a:spLocks noGrp="1"/>
          </p:cNvSpPr>
          <p:nvPr>
            <p:ph type="title"/>
          </p:nvPr>
        </p:nvSpPr>
        <p:spPr/>
        <p:txBody>
          <a:bodyPr/>
          <a:lstStyle/>
          <a:p>
            <a:r>
              <a:rPr lang="en-US" dirty="0"/>
              <a:t>Act rationally; rational decisions</a:t>
            </a:r>
          </a:p>
        </p:txBody>
      </p:sp>
      <p:sp>
        <p:nvSpPr>
          <p:cNvPr id="3" name="Content Placeholder 2">
            <a:extLst>
              <a:ext uri="{FF2B5EF4-FFF2-40B4-BE49-F238E27FC236}">
                <a16:creationId xmlns:a16="http://schemas.microsoft.com/office/drawing/2014/main" id="{8665424F-1124-49C7-A6FD-F25F5368D5B2}"/>
              </a:ext>
            </a:extLst>
          </p:cNvPr>
          <p:cNvSpPr>
            <a:spLocks noGrp="1"/>
          </p:cNvSpPr>
          <p:nvPr>
            <p:ph idx="1"/>
          </p:nvPr>
        </p:nvSpPr>
        <p:spPr>
          <a:xfrm>
            <a:off x="294640" y="1612906"/>
            <a:ext cx="11724640" cy="5245094"/>
          </a:xfrm>
        </p:spPr>
        <p:txBody>
          <a:bodyPr/>
          <a:lstStyle/>
          <a:p>
            <a:r>
              <a:rPr lang="en-US" dirty="0">
                <a:latin typeface="Calibri" pitchFamily="34" charset="0"/>
                <a:cs typeface="Arial" charset="0"/>
              </a:rPr>
              <a:t>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endParaRPr lang="en-US" dirty="0"/>
          </a:p>
          <a:p>
            <a:pPr lvl="1"/>
            <a:r>
              <a:rPr lang="en-US" dirty="0">
                <a:latin typeface="Calibri" pitchFamily="34" charset="0"/>
                <a:cs typeface="Arial" charset="0"/>
              </a:rPr>
              <a:t>Rational: maximally achieving pre-defined </a:t>
            </a:r>
            <a:r>
              <a:rPr lang="en-US" b="1" dirty="0">
                <a:solidFill>
                  <a:srgbClr val="FF0000"/>
                </a:solidFill>
                <a:latin typeface="Calibri" pitchFamily="34" charset="0"/>
                <a:cs typeface="Arial" charset="0"/>
              </a:rPr>
              <a:t>goals</a:t>
            </a:r>
            <a:endParaRPr lang="en-US" b="1" i="1" dirty="0">
              <a:solidFill>
                <a:srgbClr val="FF0000"/>
              </a:solidFill>
              <a:latin typeface="Calibri" pitchFamily="34" charset="0"/>
              <a:cs typeface="Arial" charset="0"/>
            </a:endParaRPr>
          </a:p>
          <a:p>
            <a:pPr lvl="1"/>
            <a:r>
              <a:rPr lang="en-US" dirty="0">
                <a:latin typeface="Calibri" pitchFamily="34" charset="0"/>
                <a:cs typeface="Arial" charset="0"/>
              </a:rPr>
              <a:t>Rationality</a:t>
            </a:r>
            <a:r>
              <a:rPr lang="en-US" b="1" dirty="0">
                <a:latin typeface="Calibri" pitchFamily="34" charset="0"/>
                <a:cs typeface="Arial" charset="0"/>
              </a:rPr>
              <a:t> </a:t>
            </a:r>
            <a:r>
              <a:rPr lang="en-US" dirty="0">
                <a:latin typeface="Calibri" pitchFamily="34" charset="0"/>
                <a:cs typeface="Arial" charset="0"/>
              </a:rPr>
              <a:t>only concerns what decisions are made (not the thought process behind them)</a:t>
            </a:r>
          </a:p>
          <a:p>
            <a:pPr lvl="1"/>
            <a:r>
              <a:rPr lang="en-US" dirty="0">
                <a:latin typeface="Calibri" pitchFamily="34" charset="0"/>
                <a:cs typeface="Arial" charset="0"/>
              </a:rPr>
              <a:t>Goals are expressed in terms of the </a:t>
            </a:r>
            <a:r>
              <a:rPr lang="en-US" b="1" dirty="0">
                <a:solidFill>
                  <a:srgbClr val="FF0000"/>
                </a:solidFill>
                <a:latin typeface="Calibri" pitchFamily="34" charset="0"/>
                <a:cs typeface="Arial" charset="0"/>
              </a:rPr>
              <a:t>utility</a:t>
            </a:r>
            <a:r>
              <a:rPr lang="en-US" dirty="0">
                <a:latin typeface="Calibri" pitchFamily="34" charset="0"/>
                <a:cs typeface="Arial" charset="0"/>
              </a:rPr>
              <a:t> of outcomes</a:t>
            </a:r>
          </a:p>
          <a:p>
            <a:pPr lvl="1"/>
            <a:r>
              <a:rPr lang="en-US" dirty="0">
                <a:latin typeface="Calibri" pitchFamily="34" charset="0"/>
                <a:cs typeface="Arial" charset="0"/>
              </a:rPr>
              <a:t>Being rational means </a:t>
            </a:r>
            <a:r>
              <a:rPr lang="en-US" b="1" dirty="0">
                <a:solidFill>
                  <a:srgbClr val="FF0000"/>
                </a:solidFill>
                <a:latin typeface="Calibri" pitchFamily="34" charset="0"/>
                <a:cs typeface="Arial" charset="0"/>
              </a:rPr>
              <a:t>maximizing your expected utility</a:t>
            </a:r>
          </a:p>
          <a:p>
            <a:pPr lvl="1"/>
            <a:r>
              <a:rPr lang="en-US" altLang="en-US" dirty="0"/>
              <a:t>Rational behavior = doing the right thing, does not necessarily involve thinking</a:t>
            </a:r>
          </a:p>
          <a:p>
            <a:pPr lvl="1"/>
            <a:endParaRPr lang="en-US" altLang="en-US" dirty="0">
              <a:latin typeface="Calibri" pitchFamily="34" charset="0"/>
              <a:cs typeface="Arial" charset="0"/>
            </a:endParaRPr>
          </a:p>
          <a:p>
            <a:r>
              <a:rPr lang="en-US" altLang="en-US" dirty="0">
                <a:latin typeface="Calibri" pitchFamily="34" charset="0"/>
                <a:cs typeface="Arial" charset="0"/>
              </a:rPr>
              <a:t>Example:</a:t>
            </a:r>
          </a:p>
          <a:p>
            <a:pPr lvl="1"/>
            <a:r>
              <a:rPr lang="en-US" altLang="en-US" dirty="0">
                <a:latin typeface="Calibri" pitchFamily="34" charset="0"/>
                <a:cs typeface="Arial" charset="0"/>
              </a:rPr>
              <a:t>Goal: do well in the CSE 3521 course</a:t>
            </a:r>
          </a:p>
          <a:p>
            <a:pPr lvl="1"/>
            <a:r>
              <a:rPr lang="en-US" altLang="en-US" dirty="0">
                <a:latin typeface="Calibri" pitchFamily="34" charset="0"/>
                <a:cs typeface="Arial" charset="0"/>
              </a:rPr>
              <a:t>Utility: final grade</a:t>
            </a:r>
          </a:p>
          <a:p>
            <a:pPr lvl="1"/>
            <a:r>
              <a:rPr lang="en-US" altLang="en-US" dirty="0">
                <a:latin typeface="Calibri" pitchFamily="34" charset="0"/>
                <a:cs typeface="Arial" charset="0"/>
              </a:rPr>
              <a:t>Being rational: review math materials and do the Linear Algebra quizzes!</a:t>
            </a:r>
          </a:p>
          <a:p>
            <a:pPr lvl="1"/>
            <a:endParaRPr lang="en-US" altLang="en-US" dirty="0">
              <a:latin typeface="Calibri" pitchFamily="34" charset="0"/>
              <a:cs typeface="Arial" charset="0"/>
            </a:endParaRPr>
          </a:p>
          <a:p>
            <a:pPr lvl="1"/>
            <a:endParaRPr lang="en-US" b="1" dirty="0">
              <a:solidFill>
                <a:srgbClr val="1212D2"/>
              </a:solidFill>
              <a:latin typeface="Calibri" pitchFamily="34" charset="0"/>
              <a:cs typeface="Arial" charset="0"/>
            </a:endParaRPr>
          </a:p>
          <a:p>
            <a:endParaRPr lang="en-US" dirty="0"/>
          </a:p>
        </p:txBody>
      </p:sp>
    </p:spTree>
    <p:extLst>
      <p:ext uri="{BB962C8B-B14F-4D97-AF65-F5344CB8AC3E}">
        <p14:creationId xmlns:p14="http://schemas.microsoft.com/office/powerpoint/2010/main" val="2763654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A (** Short **) history of AI</a:t>
            </a:r>
            <a:endParaRPr lang="en-US" dirty="0">
              <a:solidFill>
                <a:schemeClr val="tx1"/>
              </a:solidFill>
            </a:endParaRPr>
          </a:p>
        </p:txBody>
      </p:sp>
      <p:sp>
        <p:nvSpPr>
          <p:cNvPr id="569347" name="Rectangle 3"/>
          <p:cNvSpPr>
            <a:spLocks noGrp="1" noChangeArrowheads="1"/>
          </p:cNvSpPr>
          <p:nvPr>
            <p:ph type="body" idx="1"/>
          </p:nvPr>
        </p:nvSpPr>
        <p:spPr>
          <a:xfrm>
            <a:off x="294640" y="1559854"/>
            <a:ext cx="8707692" cy="5298146"/>
          </a:xfrm>
        </p:spPr>
        <p:txBody>
          <a:bodyPr>
            <a:normAutofit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a:lnSpc>
                <a:spcPct val="80000"/>
              </a:lnSpc>
            </a:pPr>
            <a:r>
              <a:rPr lang="en-US" sz="1600" dirty="0"/>
              <a:t>1956: Dartmouth meeting: </a:t>
            </a:r>
            <a:r>
              <a:rPr lang="en-US" sz="1600" dirty="0">
                <a:solidFill>
                  <a:srgbClr val="000000"/>
                </a:solidFill>
                <a:latin typeface="Calibri" panose="020F0502020204030204" pitchFamily="34" charset="0"/>
              </a:rPr>
              <a:t>the term </a:t>
            </a:r>
            <a:r>
              <a:rPr lang="en-US" sz="1600" b="1" dirty="0">
                <a:solidFill>
                  <a:srgbClr val="000000"/>
                </a:solidFill>
                <a:latin typeface="Calibri" panose="020F0502020204030204" pitchFamily="34" charset="0"/>
              </a:rPr>
              <a:t>“Artificial Intelligence” </a:t>
            </a:r>
            <a:r>
              <a:rPr lang="en-US" sz="1600" dirty="0">
                <a:solidFill>
                  <a:srgbClr val="000000"/>
                </a:solidFill>
                <a:latin typeface="Calibri" panose="020F0502020204030204" pitchFamily="34" charset="0"/>
              </a:rPr>
              <a:t>adopted</a:t>
            </a:r>
            <a:endParaRPr lang="en-US" sz="1600" dirty="0"/>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b="1" dirty="0">
                <a:solidFill>
                  <a:srgbClr val="FF0000"/>
                </a:solidFill>
              </a:rPr>
              <a:t>2000—: Where are we now? (Machine learning, neural networks, deep learning,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1537" y="1447800"/>
            <a:ext cx="3507743" cy="4876797"/>
          </a:xfrm>
          <a:prstGeom prst="rect">
            <a:avLst/>
          </a:prstGeom>
          <a:noFill/>
        </p:spPr>
      </p:pic>
    </p:spTree>
    <p:extLst>
      <p:ext uri="{BB962C8B-B14F-4D97-AF65-F5344CB8AC3E}">
        <p14:creationId xmlns:p14="http://schemas.microsoft.com/office/powerpoint/2010/main" val="63385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294640" y="1397001"/>
            <a:ext cx="11897360" cy="4729164"/>
          </a:xfrm>
        </p:spPr>
        <p:txBody>
          <a:bodyPr>
            <a:normAutofit fontScale="92500" lnSpcReduction="10000"/>
          </a:bodyPr>
          <a:lstStyle/>
          <a:p>
            <a:pPr eaLnBrk="1" hangingPunct="1">
              <a:lnSpc>
                <a:spcPct val="80000"/>
              </a:lnSpc>
              <a:buFont typeface="Wingdings" pitchFamily="2" charset="2"/>
              <a:buNone/>
            </a:pPr>
            <a:r>
              <a:rPr lang="en-US" sz="2000" dirty="0"/>
              <a:t>Practice: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can AI do?</a:t>
            </a:r>
          </a:p>
        </p:txBody>
      </p:sp>
      <p:grpSp>
        <p:nvGrpSpPr>
          <p:cNvPr id="24" name="Group 23">
            <a:extLst>
              <a:ext uri="{FF2B5EF4-FFF2-40B4-BE49-F238E27FC236}">
                <a16:creationId xmlns:a16="http://schemas.microsoft.com/office/drawing/2014/main" id="{A69B7987-706D-4E66-9840-44C068262289}"/>
              </a:ext>
            </a:extLst>
          </p:cNvPr>
          <p:cNvGrpSpPr>
            <a:grpSpLocks/>
          </p:cNvGrpSpPr>
          <p:nvPr/>
        </p:nvGrpSpPr>
        <p:grpSpPr bwMode="auto">
          <a:xfrm>
            <a:off x="303437" y="5647715"/>
            <a:ext cx="304800" cy="228600"/>
            <a:chOff x="4896" y="2256"/>
            <a:chExt cx="432" cy="816"/>
          </a:xfrm>
        </p:grpSpPr>
        <p:sp>
          <p:nvSpPr>
            <p:cNvPr id="25" name="Freeform 24">
              <a:extLst>
                <a:ext uri="{FF2B5EF4-FFF2-40B4-BE49-F238E27FC236}">
                  <a16:creationId xmlns:a16="http://schemas.microsoft.com/office/drawing/2014/main" id="{CB3C3959-E9F3-4D89-BEA0-22F5E4F266C8}"/>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26" name="Freeform 25">
              <a:extLst>
                <a:ext uri="{FF2B5EF4-FFF2-40B4-BE49-F238E27FC236}">
                  <a16:creationId xmlns:a16="http://schemas.microsoft.com/office/drawing/2014/main" id="{F86BB491-8B34-4618-889D-CBAA95AD68A9}"/>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Tree>
    <p:extLst>
      <p:ext uri="{BB962C8B-B14F-4D97-AF65-F5344CB8AC3E}">
        <p14:creationId xmlns:p14="http://schemas.microsoft.com/office/powerpoint/2010/main" val="138295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7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17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17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17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6B36-BAE1-4AD4-8F1E-BD4BE71942D0}"/>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19A94A28-9B01-43C5-847A-8F9C3F4F906D}"/>
              </a:ext>
            </a:extLst>
          </p:cNvPr>
          <p:cNvSpPr>
            <a:spLocks noGrp="1"/>
          </p:cNvSpPr>
          <p:nvPr>
            <p:ph idx="1"/>
          </p:nvPr>
        </p:nvSpPr>
        <p:spPr/>
        <p:txBody>
          <a:bodyPr/>
          <a:lstStyle/>
          <a:p>
            <a:r>
              <a:rPr lang="en-US" b="1" dirty="0"/>
              <a:t>Lecture time: </a:t>
            </a:r>
            <a:r>
              <a:rPr lang="en-US" dirty="0"/>
              <a:t>Monday, Wednesday, and Friday, 11:30 AM - 12:25 PM</a:t>
            </a:r>
          </a:p>
          <a:p>
            <a:r>
              <a:rPr lang="en-US" b="1" dirty="0"/>
              <a:t>Office hours: </a:t>
            </a:r>
            <a:r>
              <a:rPr lang="en-US" dirty="0"/>
              <a:t>TBA</a:t>
            </a:r>
          </a:p>
          <a:p>
            <a:pPr lvl="1"/>
            <a:r>
              <a:rPr lang="en-US" dirty="0"/>
              <a:t>No office hour the first week</a:t>
            </a:r>
          </a:p>
          <a:p>
            <a:pPr lvl="1"/>
            <a:r>
              <a:rPr lang="en-US" dirty="0"/>
              <a:t>Vote: office hour time and format (zoom vs in-person)</a:t>
            </a:r>
          </a:p>
          <a:p>
            <a:pPr marL="0" indent="0">
              <a:buNone/>
            </a:pPr>
            <a:endParaRPr lang="en-US" dirty="0"/>
          </a:p>
          <a:p>
            <a:endParaRPr lang="en-US" dirty="0"/>
          </a:p>
        </p:txBody>
      </p:sp>
    </p:spTree>
    <p:extLst>
      <p:ext uri="{BB962C8B-B14F-4D97-AF65-F5344CB8AC3E}">
        <p14:creationId xmlns:p14="http://schemas.microsoft.com/office/powerpoint/2010/main" val="112325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240696"/>
            <a:ext cx="12192000" cy="2188304"/>
          </a:xfrm>
        </p:spPr>
        <p:txBody>
          <a:bodyPr>
            <a:normAutofit/>
          </a:bodyPr>
          <a:lstStyle/>
          <a:p>
            <a:r>
              <a:rPr lang="en-US" dirty="0"/>
              <a:t>Questions?</a:t>
            </a:r>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Tree>
    <p:extLst>
      <p:ext uri="{BB962C8B-B14F-4D97-AF65-F5344CB8AC3E}">
        <p14:creationId xmlns:p14="http://schemas.microsoft.com/office/powerpoint/2010/main" val="315219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D836-67EF-4B2B-A0F1-FBD1AE2804F4}"/>
              </a:ext>
            </a:extLst>
          </p:cNvPr>
          <p:cNvSpPr>
            <a:spLocks noGrp="1"/>
          </p:cNvSpPr>
          <p:nvPr>
            <p:ph type="title"/>
          </p:nvPr>
        </p:nvSpPr>
        <p:spPr/>
        <p:txBody>
          <a:bodyPr/>
          <a:lstStyle/>
          <a:p>
            <a:r>
              <a:rPr lang="en-US" dirty="0"/>
              <a:t>Important research areas related to AI</a:t>
            </a:r>
          </a:p>
        </p:txBody>
      </p:sp>
      <p:sp>
        <p:nvSpPr>
          <p:cNvPr id="3" name="Content Placeholder 2">
            <a:extLst>
              <a:ext uri="{FF2B5EF4-FFF2-40B4-BE49-F238E27FC236}">
                <a16:creationId xmlns:a16="http://schemas.microsoft.com/office/drawing/2014/main" id="{EAE98BFF-FC64-4DFE-B1CF-6A8378994F5F}"/>
              </a:ext>
            </a:extLst>
          </p:cNvPr>
          <p:cNvSpPr>
            <a:spLocks noGrp="1"/>
          </p:cNvSpPr>
          <p:nvPr>
            <p:ph idx="1"/>
          </p:nvPr>
        </p:nvSpPr>
        <p:spPr/>
        <p:txBody>
          <a:bodyPr/>
          <a:lstStyle/>
          <a:p>
            <a:r>
              <a:rPr lang="en-US" dirty="0"/>
              <a:t>Speech processing</a:t>
            </a:r>
          </a:p>
          <a:p>
            <a:r>
              <a:rPr lang="en-US" dirty="0"/>
              <a:t>Natural language processing</a:t>
            </a:r>
          </a:p>
          <a:p>
            <a:r>
              <a:rPr lang="en-US" dirty="0"/>
              <a:t>Computer vision</a:t>
            </a:r>
          </a:p>
          <a:p>
            <a:r>
              <a:rPr lang="en-US" dirty="0"/>
              <a:t>Robotics</a:t>
            </a:r>
          </a:p>
          <a:p>
            <a:r>
              <a:rPr lang="en-US" dirty="0"/>
              <a:t>Logic</a:t>
            </a:r>
          </a:p>
          <a:p>
            <a:r>
              <a:rPr lang="en-US" dirty="0"/>
              <a:t>Game playing</a:t>
            </a:r>
          </a:p>
          <a:p>
            <a:r>
              <a:rPr lang="en-US" dirty="0"/>
              <a:t>Decision making</a:t>
            </a:r>
          </a:p>
          <a:p>
            <a:r>
              <a:rPr lang="en-US" dirty="0"/>
              <a:t>Autonomous driving</a:t>
            </a:r>
          </a:p>
          <a:p>
            <a:r>
              <a:rPr lang="en-US" dirty="0"/>
              <a:t>……</a:t>
            </a:r>
          </a:p>
          <a:p>
            <a:endParaRPr lang="en-US" dirty="0"/>
          </a:p>
          <a:p>
            <a:endParaRPr lang="en-US" dirty="0"/>
          </a:p>
        </p:txBody>
      </p:sp>
    </p:spTree>
    <p:extLst>
      <p:ext uri="{BB962C8B-B14F-4D97-AF65-F5344CB8AC3E}">
        <p14:creationId xmlns:p14="http://schemas.microsoft.com/office/powerpoint/2010/main" val="202108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ChangeArrowheads="1"/>
          </p:cNvSpPr>
          <p:nvPr>
            <p:ph type="body" idx="1"/>
          </p:nvPr>
        </p:nvSpPr>
        <p:spPr>
          <a:xfrm>
            <a:off x="294640" y="1677971"/>
            <a:ext cx="8696960" cy="4766956"/>
          </a:xfrm>
        </p:spPr>
        <p:txBody>
          <a:bodyPr>
            <a:normAutofit fontScale="92500" lnSpcReduction="10000"/>
          </a:bodyPr>
          <a:lstStyle/>
          <a:p>
            <a:pPr eaLnBrk="1" hangingPunct="1">
              <a:lnSpc>
                <a:spcPct val="80000"/>
              </a:lnSpc>
            </a:pPr>
            <a:r>
              <a:rPr lang="en-US" sz="2400" dirty="0"/>
              <a:t>Speech technologies (e.g., Siri, Alexa)</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244806" y="1784394"/>
            <a:ext cx="1980049" cy="1156769"/>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09320" y="4002186"/>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643120" y="4002185"/>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49360" y="2109886"/>
            <a:ext cx="3048000" cy="3540125"/>
          </a:xfrm>
          <a:prstGeom prst="rect">
            <a:avLst/>
          </a:prstGeom>
          <a:noFill/>
        </p:spPr>
      </p:pic>
      <p:sp>
        <p:nvSpPr>
          <p:cNvPr id="8" name="Title 5">
            <a:extLst>
              <a:ext uri="{FF2B5EF4-FFF2-40B4-BE49-F238E27FC236}">
                <a16:creationId xmlns:a16="http://schemas.microsoft.com/office/drawing/2014/main" id="{CF245120-2828-4D48-B130-F91E7C566DA8}"/>
              </a:ext>
            </a:extLst>
          </p:cNvPr>
          <p:cNvSpPr>
            <a:spLocks noGrp="1"/>
          </p:cNvSpPr>
          <p:nvPr>
            <p:ph type="title"/>
          </p:nvPr>
        </p:nvSpPr>
        <p:spPr>
          <a:xfrm>
            <a:off x="294640" y="254000"/>
            <a:ext cx="11724640" cy="915988"/>
          </a:xfrm>
        </p:spPr>
        <p:txBody>
          <a:bodyPr/>
          <a:lstStyle/>
          <a:p>
            <a:r>
              <a:rPr lang="en-US" dirty="0"/>
              <a:t>Speech processing &amp; Natural language processing</a:t>
            </a:r>
          </a:p>
        </p:txBody>
      </p:sp>
    </p:spTree>
    <p:extLst>
      <p:ext uri="{BB962C8B-B14F-4D97-AF65-F5344CB8AC3E}">
        <p14:creationId xmlns:p14="http://schemas.microsoft.com/office/powerpoint/2010/main" val="3529151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Computer vision</a:t>
            </a:r>
          </a:p>
        </p:txBody>
      </p:sp>
      <p:sp>
        <p:nvSpPr>
          <p:cNvPr id="18437" name="Rectangle 6"/>
          <p:cNvSpPr>
            <a:spLocks/>
          </p:cNvSpPr>
          <p:nvPr/>
        </p:nvSpPr>
        <p:spPr bwMode="auto">
          <a:xfrm>
            <a:off x="364503" y="6371431"/>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[Source:</a:t>
            </a:r>
            <a:r>
              <a:rPr lang="en-US" sz="1467" dirty="0">
                <a:cs typeface="Calibri"/>
              </a:rPr>
              <a:t> Detectron2]</a:t>
            </a:r>
            <a:endParaRPr lang="en-US" sz="1467" dirty="0">
              <a:latin typeface="Calibri"/>
              <a:cs typeface="Calibri"/>
            </a:endParaRPr>
          </a:p>
        </p:txBody>
      </p:sp>
      <p:sp>
        <p:nvSpPr>
          <p:cNvPr id="18438" name="Rectangle 7"/>
          <p:cNvSpPr>
            <a:spLocks/>
          </p:cNvSpPr>
          <p:nvPr/>
        </p:nvSpPr>
        <p:spPr bwMode="auto">
          <a:xfrm>
            <a:off x="364503" y="1557337"/>
            <a:ext cx="8229600" cy="1320800"/>
          </a:xfrm>
          <a:prstGeom prst="rect">
            <a:avLst/>
          </a:prstGeom>
          <a:noFill/>
          <a:ln w="12700">
            <a:noFill/>
            <a:miter lim="800000"/>
            <a:headEnd/>
            <a:tailEnd/>
          </a:ln>
        </p:spPr>
        <p:txBody>
          <a:bodyPr lIns="0" tIns="0" rIns="40639" bIns="0"/>
          <a:lstStyle/>
          <a:p>
            <a:pPr marL="382586" indent="-342900">
              <a:spcBef>
                <a:spcPts val="639"/>
              </a:spcBef>
              <a:buSzPct val="100000"/>
              <a:buFont typeface="Arial" panose="020B0604020202020204" pitchFamily="34" charset="0"/>
              <a:buChar char="•"/>
            </a:pPr>
            <a:r>
              <a:rPr lang="en-US" sz="2400" dirty="0">
                <a:cs typeface="Calibri"/>
              </a:rPr>
              <a:t>Object and face recognition</a:t>
            </a:r>
          </a:p>
          <a:p>
            <a:pPr marL="382586" indent="-342900">
              <a:spcBef>
                <a:spcPts val="639"/>
              </a:spcBef>
              <a:buSzPct val="100000"/>
              <a:buFont typeface="Arial" panose="020B0604020202020204" pitchFamily="34" charset="0"/>
              <a:buChar char="•"/>
            </a:pPr>
            <a:r>
              <a:rPr lang="en-US" sz="2400" dirty="0">
                <a:cs typeface="Calibri"/>
              </a:rPr>
              <a:t>Scene segmentation</a:t>
            </a:r>
          </a:p>
          <a:p>
            <a:pPr marL="382586" indent="-342900">
              <a:spcBef>
                <a:spcPts val="639"/>
              </a:spcBef>
              <a:buSzPct val="100000"/>
              <a:buFont typeface="Arial" panose="020B0604020202020204" pitchFamily="34" charset="0"/>
              <a:buChar char="•"/>
            </a:pPr>
            <a:r>
              <a:rPr lang="en-US" sz="2400" dirty="0">
                <a:cs typeface="Calibri"/>
              </a:rPr>
              <a:t>Image classification</a:t>
            </a:r>
          </a:p>
        </p:txBody>
      </p:sp>
      <p:pic>
        <p:nvPicPr>
          <p:cNvPr id="59398" name="Picture 6" descr="File:Xbox-360-Kinect-Standalone.png">
            <a:hlinkClick r:id="rId3"/>
          </p:cNvPr>
          <p:cNvPicPr>
            <a:picLocks noChangeAspect="1" noChangeArrowheads="1"/>
          </p:cNvPicPr>
          <p:nvPr/>
        </p:nvPicPr>
        <p:blipFill>
          <a:blip r:embed="rId4" cstate="print"/>
          <a:srcRect/>
          <a:stretch>
            <a:fillRect/>
          </a:stretch>
        </p:blipFill>
        <p:spPr bwMode="auto">
          <a:xfrm>
            <a:off x="4594745" y="1498601"/>
            <a:ext cx="3048000" cy="1052876"/>
          </a:xfrm>
          <a:prstGeom prst="rect">
            <a:avLst/>
          </a:prstGeom>
          <a:noFill/>
        </p:spPr>
      </p:pic>
      <p:pic>
        <p:nvPicPr>
          <p:cNvPr id="9" name="Picture 8" descr="Image result for lidar velodyne">
            <a:extLst>
              <a:ext uri="{FF2B5EF4-FFF2-40B4-BE49-F238E27FC236}">
                <a16:creationId xmlns:a16="http://schemas.microsoft.com/office/drawing/2014/main" id="{7FF74989-883F-47F3-9BC1-5632DCEB2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552" y="1498601"/>
            <a:ext cx="2040448" cy="1462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tereo camera">
            <a:extLst>
              <a:ext uri="{FF2B5EF4-FFF2-40B4-BE49-F238E27FC236}">
                <a16:creationId xmlns:a16="http://schemas.microsoft.com/office/drawing/2014/main" id="{E475BF54-30DB-426D-ACD4-7DFD81B7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544" y="1557337"/>
            <a:ext cx="1943300" cy="12931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1381301/66535560-d3422200-eace-11e9-9123-5535d469db19.png">
            <a:extLst>
              <a:ext uri="{FF2B5EF4-FFF2-40B4-BE49-F238E27FC236}">
                <a16:creationId xmlns:a16="http://schemas.microsoft.com/office/drawing/2014/main" id="{E3A47005-74F9-4785-83CA-D2FA63230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62" y="2893931"/>
            <a:ext cx="5367828" cy="3370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lidar">
            <a:extLst>
              <a:ext uri="{FF2B5EF4-FFF2-40B4-BE49-F238E27FC236}">
                <a16:creationId xmlns:a16="http://schemas.microsoft.com/office/drawing/2014/main" id="{4E250CFF-C346-4A4A-9041-7981CB6239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4278" y="3225832"/>
            <a:ext cx="4533483" cy="3014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FABDCC-59D4-40B9-BBC1-EAC7AA2CC147}"/>
              </a:ext>
            </a:extLst>
          </p:cNvPr>
          <p:cNvSpPr txBox="1"/>
          <p:nvPr/>
        </p:nvSpPr>
        <p:spPr>
          <a:xfrm>
            <a:off x="7746992" y="6358131"/>
            <a:ext cx="3878209" cy="318100"/>
          </a:xfrm>
          <a:prstGeom prst="rect">
            <a:avLst/>
          </a:prstGeom>
          <a:noFill/>
        </p:spPr>
        <p:txBody>
          <a:bodyPr wrap="square" rtlCol="0">
            <a:spAutoFit/>
          </a:bodyPr>
          <a:lstStyle/>
          <a:p>
            <a:pPr marL="39686">
              <a:spcBef>
                <a:spcPts val="800"/>
              </a:spcBef>
            </a:pPr>
            <a:r>
              <a:rPr lang="en-US" sz="1467" dirty="0">
                <a:latin typeface="Calibri"/>
                <a:cs typeface="Calibri"/>
              </a:rPr>
              <a:t>[Source: Graham Murdoch/Popular Science]</a:t>
            </a:r>
          </a:p>
        </p:txBody>
      </p:sp>
    </p:spTree>
    <p:extLst>
      <p:ext uri="{BB962C8B-B14F-4D97-AF65-F5344CB8AC3E}">
        <p14:creationId xmlns:p14="http://schemas.microsoft.com/office/powerpoint/2010/main" val="6515537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idx="1"/>
          </p:nvPr>
        </p:nvSpPr>
        <p:spPr>
          <a:xfrm>
            <a:off x="287344" y="1546648"/>
            <a:ext cx="4973676" cy="4724400"/>
          </a:xfrm>
        </p:spPr>
        <p:txBody>
          <a:bodyPr>
            <a:normAutofit/>
          </a:bodyPr>
          <a:lstStyle/>
          <a:p>
            <a:pPr eaLnBrk="1" hangingPunct="1">
              <a:lnSpc>
                <a:spcPct val="80000"/>
              </a:lnSpc>
            </a:pPr>
            <a:r>
              <a:rPr lang="en-US" sz="2400" dirty="0"/>
              <a:t>Robotics:</a:t>
            </a:r>
          </a:p>
          <a:p>
            <a:pPr lvl="1" eaLnBrk="1" hangingPunct="1">
              <a:lnSpc>
                <a:spcPct val="80000"/>
              </a:lnSpc>
            </a:pPr>
            <a:r>
              <a:rPr lang="en-US" sz="2000" dirty="0"/>
              <a:t>Part mechanical engineering</a:t>
            </a:r>
          </a:p>
          <a:p>
            <a:pPr lvl="1" eaLnBrk="1" hangingPunct="1">
              <a:lnSpc>
                <a:spcPct val="80000"/>
              </a:lnSpc>
            </a:pPr>
            <a:r>
              <a:rPr lang="en-US" sz="2000" dirty="0"/>
              <a:t>Part AI</a:t>
            </a:r>
          </a:p>
          <a:p>
            <a:pPr lvl="1" eaLnBrk="1" hangingPunct="1">
              <a:lnSpc>
                <a:spcPct val="80000"/>
              </a:lnSpc>
            </a:pPr>
            <a:r>
              <a:rPr lang="en-US" sz="2000" dirty="0"/>
              <a:t>Reality much harder than simulations!</a:t>
            </a:r>
          </a:p>
          <a:p>
            <a:pPr lvl="1" eaLnBrk="1" hangingPunct="1">
              <a:lnSpc>
                <a:spcPct val="80000"/>
              </a:lnSpc>
            </a:pPr>
            <a:endParaRPr lang="en-US" sz="2000" dirty="0"/>
          </a:p>
          <a:p>
            <a:pPr eaLnBrk="1" hangingPunct="1">
              <a:lnSpc>
                <a:spcPct val="80000"/>
              </a:lnSpc>
            </a:pPr>
            <a:r>
              <a:rPr lang="en-US" sz="2400" dirty="0"/>
              <a:t>Technologies:</a:t>
            </a:r>
          </a:p>
          <a:p>
            <a:pPr lvl="1" eaLnBrk="1" hangingPunct="1">
              <a:lnSpc>
                <a:spcPct val="80000"/>
              </a:lnSpc>
            </a:pPr>
            <a:r>
              <a:rPr lang="en-US" sz="2000" dirty="0"/>
              <a:t>Vehicles</a:t>
            </a:r>
          </a:p>
          <a:p>
            <a:pPr lvl="1" eaLnBrk="1" hangingPunct="1">
              <a:lnSpc>
                <a:spcPct val="80000"/>
              </a:lnSpc>
            </a:pPr>
            <a:r>
              <a:rPr lang="en-US" sz="2000" dirty="0"/>
              <a:t>Rescue</a:t>
            </a:r>
          </a:p>
          <a:p>
            <a:pPr lvl="1" eaLnBrk="1" hangingPunct="1">
              <a:lnSpc>
                <a:spcPct val="80000"/>
              </a:lnSpc>
            </a:pPr>
            <a:r>
              <a:rPr lang="en-US" sz="2000" dirty="0"/>
              <a:t>Soccer!</a:t>
            </a:r>
          </a:p>
          <a:p>
            <a:pPr lvl="1" eaLnBrk="1" hangingPunct="1">
              <a:lnSpc>
                <a:spcPct val="80000"/>
              </a:lnSpc>
            </a:pPr>
            <a:r>
              <a:rPr lang="en-US" sz="2000" dirty="0"/>
              <a:t>Lots of automation …</a:t>
            </a:r>
          </a:p>
          <a:p>
            <a:pPr lvl="1" eaLnBrk="1" hangingPunct="1">
              <a:lnSpc>
                <a:spcPct val="80000"/>
              </a:lnSpc>
            </a:pPr>
            <a:endParaRPr lang="en-US" sz="2000" dirty="0"/>
          </a:p>
          <a:p>
            <a:pPr eaLnBrk="1" hangingPunct="1">
              <a:lnSpc>
                <a:spcPct val="80000"/>
              </a:lnSpc>
            </a:pPr>
            <a:r>
              <a:rPr lang="en-US" sz="2400" dirty="0"/>
              <a:t>In this class:</a:t>
            </a:r>
          </a:p>
          <a:p>
            <a:pPr lvl="1" eaLnBrk="1" hangingPunct="1">
              <a:lnSpc>
                <a:spcPct val="80000"/>
              </a:lnSpc>
            </a:pPr>
            <a:r>
              <a:rPr lang="en-US" sz="2000" dirty="0"/>
              <a:t>We ignore mechanical aspects</a:t>
            </a:r>
          </a:p>
          <a:p>
            <a:pPr lvl="1" eaLnBrk="1" hangingPunct="1">
              <a:lnSpc>
                <a:spcPct val="80000"/>
              </a:lnSpc>
            </a:pPr>
            <a:r>
              <a:rPr lang="en-US" sz="2000" dirty="0"/>
              <a:t>Methods for planning (and/or control)</a:t>
            </a:r>
          </a:p>
        </p:txBody>
      </p:sp>
      <p:sp>
        <p:nvSpPr>
          <p:cNvPr id="2054" name="Text Box 7"/>
          <p:cNvSpPr txBox="1">
            <a:spLocks noChangeArrowheads="1"/>
          </p:cNvSpPr>
          <p:nvPr/>
        </p:nvSpPr>
        <p:spPr bwMode="auto">
          <a:xfrm>
            <a:off x="191608" y="6390893"/>
            <a:ext cx="5384943" cy="318547"/>
          </a:xfrm>
          <a:prstGeom prst="rect">
            <a:avLst/>
          </a:prstGeom>
          <a:noFill/>
          <a:ln w="9525">
            <a:noFill/>
            <a:miter lim="800000"/>
            <a:headEnd/>
            <a:tailEnd/>
          </a:ln>
        </p:spPr>
        <p:txBody>
          <a:bodyPr wrap="square" lIns="91439" tIns="45719" rIns="91439" bIns="45719">
            <a:spAutoFit/>
          </a:bodyPr>
          <a:lstStyle/>
          <a:p>
            <a:pPr>
              <a:spcBef>
                <a:spcPct val="50000"/>
              </a:spcBef>
            </a:pPr>
            <a:r>
              <a:rPr lang="en-US" sz="1470" dirty="0">
                <a:latin typeface="Calibri"/>
                <a:cs typeface="Calibri"/>
              </a:rPr>
              <a:t>[Images from UC Berkeley, Boston Dynamics, RoboCup, Google]</a:t>
            </a:r>
          </a:p>
        </p:txBody>
      </p:sp>
      <p:pic>
        <p:nvPicPr>
          <p:cNvPr id="2" name="Picture 3"/>
          <p:cNvPicPr>
            <a:picLocks noChangeAspect="1" noChangeArrowheads="1"/>
          </p:cNvPicPr>
          <p:nvPr/>
        </p:nvPicPr>
        <p:blipFill>
          <a:blip r:embed="rId3" cstate="print"/>
          <a:srcRect/>
          <a:stretch>
            <a:fillRect/>
          </a:stretch>
        </p:blipFill>
        <p:spPr bwMode="auto">
          <a:xfrm>
            <a:off x="5446598" y="1546648"/>
            <a:ext cx="2314804" cy="2572627"/>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8040992" y="1546648"/>
            <a:ext cx="3780220" cy="1896596"/>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9687612" y="3632201"/>
            <a:ext cx="2133600" cy="301576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5446598" y="4479471"/>
            <a:ext cx="3454400" cy="2168491"/>
          </a:xfrm>
          <a:prstGeom prst="rect">
            <a:avLst/>
          </a:prstGeom>
          <a:noFill/>
          <a:ln w="9525">
            <a:noFill/>
            <a:miter lim="800000"/>
            <a:headEnd/>
            <a:tailEnd/>
          </a:ln>
        </p:spPr>
      </p:pic>
      <p:sp>
        <p:nvSpPr>
          <p:cNvPr id="6" name="Title 5">
            <a:extLst>
              <a:ext uri="{FF2B5EF4-FFF2-40B4-BE49-F238E27FC236}">
                <a16:creationId xmlns:a16="http://schemas.microsoft.com/office/drawing/2014/main" id="{8DB7C552-7C78-CB41-BE98-21624980A844}"/>
              </a:ext>
            </a:extLst>
          </p:cNvPr>
          <p:cNvSpPr>
            <a:spLocks noGrp="1"/>
          </p:cNvSpPr>
          <p:nvPr>
            <p:ph type="title"/>
          </p:nvPr>
        </p:nvSpPr>
        <p:spPr/>
        <p:txBody>
          <a:bodyPr/>
          <a:lstStyle/>
          <a:p>
            <a:r>
              <a:rPr lang="en-US" dirty="0"/>
              <a:t>Robotics</a:t>
            </a:r>
          </a:p>
        </p:txBody>
      </p:sp>
    </p:spTree>
    <p:extLst>
      <p:ext uri="{BB962C8B-B14F-4D97-AF65-F5344CB8AC3E}">
        <p14:creationId xmlns:p14="http://schemas.microsoft.com/office/powerpoint/2010/main" val="189140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294640" y="1600201"/>
            <a:ext cx="6918960" cy="4525963"/>
          </a:xfrm>
        </p:spPr>
        <p:txBody>
          <a:bodyPr/>
          <a:lstStyle/>
          <a:p>
            <a:pPr eaLnBrk="1" hangingPunct="1"/>
            <a:r>
              <a:rPr lang="en-US" dirty="0"/>
              <a:t>Logical systems:</a:t>
            </a:r>
          </a:p>
          <a:p>
            <a:pPr lvl="1" eaLnBrk="1" hangingPunct="1"/>
            <a:r>
              <a:rPr lang="en-US" dirty="0"/>
              <a:t>Theorem provers</a:t>
            </a:r>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a:t>Satisfiability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110112" y="6034067"/>
            <a:ext cx="2286000" cy="318547"/>
          </a:xfrm>
          <a:prstGeom prst="rect">
            <a:avLst/>
          </a:prstGeom>
          <a:noFill/>
          <a:ln w="9525">
            <a:noFill/>
            <a:miter lim="800000"/>
            <a:headEnd/>
            <a:tailEnd/>
          </a:ln>
        </p:spPr>
        <p:txBody>
          <a:bodyPr lIns="91439" tIns="45719" rIns="91439" bIns="45719">
            <a:spAutoFit/>
          </a:bodyPr>
          <a:lstStyle/>
          <a:p>
            <a:pPr>
              <a:spcBef>
                <a:spcPct val="50000"/>
              </a:spcBef>
            </a:pPr>
            <a:r>
              <a:rPr lang="en-US" sz="1470" dirty="0">
                <a:latin typeface="Calibri"/>
                <a:cs typeface="Calibri"/>
              </a:rPr>
              <a:t>[ Image from Bart Selman ]</a:t>
            </a:r>
          </a:p>
        </p:txBody>
      </p:sp>
    </p:spTree>
    <p:extLst>
      <p:ext uri="{BB962C8B-B14F-4D97-AF65-F5344CB8AC3E}">
        <p14:creationId xmlns:p14="http://schemas.microsoft.com/office/powerpoint/2010/main" val="32373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Game playing</a:t>
            </a:r>
          </a:p>
        </p:txBody>
      </p:sp>
      <p:sp>
        <p:nvSpPr>
          <p:cNvPr id="551939" name="Rectangle 3"/>
          <p:cNvSpPr>
            <a:spLocks noGrp="1" noChangeArrowheads="1"/>
          </p:cNvSpPr>
          <p:nvPr>
            <p:ph type="body" idx="1"/>
          </p:nvPr>
        </p:nvSpPr>
        <p:spPr>
          <a:xfrm>
            <a:off x="294640" y="1549924"/>
            <a:ext cx="11379200" cy="4729164"/>
          </a:xfrm>
        </p:spPr>
        <p:txBody>
          <a:bodyPr>
            <a:normAutofit fontScale="92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chess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b="1" dirty="0"/>
              <a:t>How does human cognition deal with the</a:t>
            </a:r>
          </a:p>
          <a:p>
            <a:pPr lvl="1" eaLnBrk="1" hangingPunct="1">
              <a:lnSpc>
                <a:spcPct val="80000"/>
              </a:lnSpc>
              <a:buFont typeface="Wingdings" pitchFamily="2" charset="2"/>
              <a:buNone/>
            </a:pPr>
            <a:r>
              <a:rPr lang="en-US" sz="1867" b="1"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eaLnBrk="1" hangingPunct="1">
              <a:lnSpc>
                <a:spcPct val="80000"/>
              </a:lnSpc>
              <a:buFont typeface="Wingdings" pitchFamily="2" charset="2"/>
              <a:buNone/>
            </a:pPr>
            <a:r>
              <a:rPr lang="en-US" sz="2000" b="1" dirty="0"/>
              <a:t>	</a:t>
            </a:r>
            <a:r>
              <a:rPr lang="en-US" sz="1867" dirty="0"/>
              <a:t>“Deep Blue hasn't proven anything.”</a:t>
            </a:r>
          </a:p>
          <a:p>
            <a:pPr eaLnBrk="1" hangingPunct="1">
              <a:lnSpc>
                <a:spcPct val="80000"/>
              </a:lnSpc>
            </a:pPr>
            <a:endParaRPr lang="en-US" sz="533" dirty="0"/>
          </a:p>
          <a:p>
            <a:pPr eaLnBrk="1" hangingPunct="1">
              <a:lnSpc>
                <a:spcPct val="80000"/>
              </a:lnSpc>
            </a:pPr>
            <a:r>
              <a:rPr lang="en-US" sz="2000" dirty="0"/>
              <a:t>Huge game-playing advances recently, e.g., in Go, Atari, and Computer games!</a:t>
            </a:r>
          </a:p>
          <a:p>
            <a:pPr eaLnBrk="1" hangingPunct="1">
              <a:lnSpc>
                <a:spcPct val="80000"/>
              </a:lnSpc>
            </a:pPr>
            <a:endParaRPr lang="en-US" sz="1867" dirty="0"/>
          </a:p>
        </p:txBody>
      </p:sp>
      <p:sp>
        <p:nvSpPr>
          <p:cNvPr id="20484" name="Text Box 4"/>
          <p:cNvSpPr txBox="1">
            <a:spLocks noChangeArrowheads="1"/>
          </p:cNvSpPr>
          <p:nvPr/>
        </p:nvSpPr>
        <p:spPr bwMode="auto">
          <a:xfrm>
            <a:off x="492116" y="6368946"/>
            <a:ext cx="6552628" cy="318547"/>
          </a:xfrm>
          <a:prstGeom prst="rect">
            <a:avLst/>
          </a:prstGeom>
          <a:noFill/>
          <a:ln w="9525">
            <a:noFill/>
            <a:miter lim="800000"/>
            <a:headEnd/>
            <a:tailEnd/>
          </a:ln>
        </p:spPr>
        <p:txBody>
          <a:bodyPr wrap="square" lIns="91439" tIns="45719" rIns="91439" bIns="45719">
            <a:spAutoFit/>
          </a:bodyPr>
          <a:lstStyle/>
          <a:p>
            <a:pPr>
              <a:spcBef>
                <a:spcPct val="50000"/>
              </a:spcBef>
            </a:pPr>
            <a:r>
              <a:rPr lang="en-US" sz="1470" dirty="0"/>
              <a:t>[ Text from Bart Selman, image from IBM’s Deep Blue pages, Google DeepMind]</a:t>
            </a:r>
          </a:p>
        </p:txBody>
      </p:sp>
      <p:pic>
        <p:nvPicPr>
          <p:cNvPr id="20485" name="Picture 6" descr="Image_9"/>
          <p:cNvPicPr>
            <a:picLocks noChangeAspect="1" noChangeArrowheads="1"/>
          </p:cNvPicPr>
          <p:nvPr/>
        </p:nvPicPr>
        <p:blipFill>
          <a:blip r:embed="rId3" cstate="print"/>
          <a:srcRect l="7556" r="31995"/>
          <a:stretch>
            <a:fillRect/>
          </a:stretch>
        </p:blipFill>
        <p:spPr bwMode="auto">
          <a:xfrm>
            <a:off x="6156960" y="1549924"/>
            <a:ext cx="1921690" cy="2099526"/>
          </a:xfrm>
          <a:prstGeom prst="rect">
            <a:avLst/>
          </a:prstGeom>
          <a:noFill/>
          <a:ln w="9525">
            <a:noFill/>
            <a:miter lim="800000"/>
            <a:headEnd/>
            <a:tailEnd/>
          </a:ln>
        </p:spPr>
      </p:pic>
      <p:pic>
        <p:nvPicPr>
          <p:cNvPr id="2052" name="Picture 4" descr="Artificial intelligence: Google's AlphaGo beats Go master Lee Se ...">
            <a:extLst>
              <a:ext uri="{FF2B5EF4-FFF2-40B4-BE49-F238E27FC236}">
                <a16:creationId xmlns:a16="http://schemas.microsoft.com/office/drawing/2014/main" id="{7221F0B8-1A9A-4A8F-9995-E481BFD71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1718" y="1549924"/>
            <a:ext cx="3647562" cy="20517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epMind challenges Starcraft 2 Pro - AlphaStar (AI) vs MaNa - YouTube">
            <a:extLst>
              <a:ext uri="{FF2B5EF4-FFF2-40B4-BE49-F238E27FC236}">
                <a16:creationId xmlns:a16="http://schemas.microsoft.com/office/drawing/2014/main" id="{7273EFD3-17AD-4770-9009-D7B4161C1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272" y="4401469"/>
            <a:ext cx="3736453" cy="210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5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9720" y="2679704"/>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84807" y="1651001"/>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a:t>Decision making</a:t>
            </a:r>
          </a:p>
        </p:txBody>
      </p:sp>
      <p:sp>
        <p:nvSpPr>
          <p:cNvPr id="21508" name="Rectangle 5"/>
          <p:cNvSpPr>
            <a:spLocks noGrp="1" noChangeArrowheads="1"/>
          </p:cNvSpPr>
          <p:nvPr>
            <p:ph idx="1"/>
          </p:nvPr>
        </p:nvSpPr>
        <p:spPr>
          <a:xfrm>
            <a:off x="294640" y="1651001"/>
            <a:ext cx="10170160" cy="4729164"/>
          </a:xfrm>
        </p:spPr>
        <p:txBody>
          <a:bodyPr vert="horz" lIns="91440" tIns="45720" rIns="132077" bIns="45720" rtlCol="0">
            <a:normAutofit/>
          </a:bodyPr>
          <a:lstStyle/>
          <a:p>
            <a:pPr marL="439699" indent="-342900"/>
            <a:r>
              <a:rPr lang="en-US" dirty="0"/>
              <a:t>Applied AI involves many kinds of automation</a:t>
            </a:r>
          </a:p>
          <a:p>
            <a:pPr marL="839728" lvl="1" indent="-342900"/>
            <a:r>
              <a:rPr lang="en-US" dirty="0"/>
              <a:t>Scheduling, e.g., airline routing, military</a:t>
            </a:r>
          </a:p>
          <a:p>
            <a:pPr marL="839728" lvl="1" indent="-342900"/>
            <a:r>
              <a:rPr lang="en-US" dirty="0"/>
              <a:t>Route planning, e.g., Google maps</a:t>
            </a:r>
          </a:p>
          <a:p>
            <a:pPr marL="839728" lvl="1" indent="-342900"/>
            <a:r>
              <a:rPr lang="en-US" dirty="0"/>
              <a:t>Medical diagnosis</a:t>
            </a:r>
          </a:p>
          <a:p>
            <a:pPr marL="839728" lvl="1" indent="-342900"/>
            <a:r>
              <a:rPr lang="en-US" dirty="0"/>
              <a:t>Web search engines</a:t>
            </a:r>
          </a:p>
          <a:p>
            <a:pPr marL="839728" lvl="1" indent="-342900"/>
            <a:r>
              <a:rPr lang="en-US" dirty="0"/>
              <a:t>Spam classifiers</a:t>
            </a:r>
          </a:p>
          <a:p>
            <a:pPr marL="839728" lvl="1" indent="-342900"/>
            <a:r>
              <a:rPr lang="en-US" dirty="0"/>
              <a:t>Automated help desks</a:t>
            </a:r>
          </a:p>
          <a:p>
            <a:pPr marL="839728" lvl="1" indent="-342900"/>
            <a:r>
              <a:rPr lang="en-US" dirty="0"/>
              <a:t>Fraud detection</a:t>
            </a:r>
          </a:p>
          <a:p>
            <a:pPr marL="839728" lvl="1" indent="-342900"/>
            <a:r>
              <a:rPr lang="en-US" dirty="0"/>
              <a:t>Product recommendations</a:t>
            </a:r>
          </a:p>
          <a:p>
            <a:pPr marL="839728" lvl="1" indent="-342900"/>
            <a:r>
              <a:rPr lang="en-US" dirty="0"/>
              <a:t>… Lots more!</a:t>
            </a:r>
          </a:p>
        </p:txBody>
      </p:sp>
    </p:spTree>
    <p:extLst>
      <p:ext uri="{BB962C8B-B14F-4D97-AF65-F5344CB8AC3E}">
        <p14:creationId xmlns:p14="http://schemas.microsoft.com/office/powerpoint/2010/main" val="12375781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A5B8-6B40-43C4-850C-54DD34C0038C}"/>
              </a:ext>
            </a:extLst>
          </p:cNvPr>
          <p:cNvSpPr>
            <a:spLocks noGrp="1"/>
          </p:cNvSpPr>
          <p:nvPr>
            <p:ph type="title"/>
          </p:nvPr>
        </p:nvSpPr>
        <p:spPr/>
        <p:txBody>
          <a:bodyPr/>
          <a:lstStyle/>
          <a:p>
            <a:r>
              <a:rPr lang="en-US" dirty="0"/>
              <a:t>Autonomous driving</a:t>
            </a:r>
          </a:p>
        </p:txBody>
      </p:sp>
      <p:pic>
        <p:nvPicPr>
          <p:cNvPr id="4" name="Picture 20" descr="Infineon, Oculii collaborate on radar software systems">
            <a:extLst>
              <a:ext uri="{FF2B5EF4-FFF2-40B4-BE49-F238E27FC236}">
                <a16:creationId xmlns:a16="http://schemas.microsoft.com/office/drawing/2014/main" id="{25A9AE53-5EC6-4522-903B-2DDEE2BA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711" y="1697567"/>
            <a:ext cx="242869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oyota's Enhanced Intelligent Clearance Sonar (ICS) Helps Drivers ...">
            <a:extLst>
              <a:ext uri="{FF2B5EF4-FFF2-40B4-BE49-F238E27FC236}">
                <a16:creationId xmlns:a16="http://schemas.microsoft.com/office/drawing/2014/main" id="{09050CF2-EFEB-48D8-BF2E-6CB95BFB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593" y="1711698"/>
            <a:ext cx="225958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Sedan Svg Png Icon Free Download (#466072) - OnlineWebFonts.COM">
            <a:extLst>
              <a:ext uri="{FF2B5EF4-FFF2-40B4-BE49-F238E27FC236}">
                <a16:creationId xmlns:a16="http://schemas.microsoft.com/office/drawing/2014/main" id="{8D417B7E-A310-4C4B-9EDA-29C8910D1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477" y="3157176"/>
            <a:ext cx="2053204" cy="687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LiDAR vs. Radar">
            <a:extLst>
              <a:ext uri="{FF2B5EF4-FFF2-40B4-BE49-F238E27FC236}">
                <a16:creationId xmlns:a16="http://schemas.microsoft.com/office/drawing/2014/main" id="{A9664FB6-53A3-4047-8E35-67069723F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7" y="1701958"/>
            <a:ext cx="2261172" cy="127101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E0B5333A-75FB-4371-B418-4B9FBAEBB1FD}"/>
              </a:ext>
            </a:extLst>
          </p:cNvPr>
          <p:cNvSpPr/>
          <p:nvPr/>
        </p:nvSpPr>
        <p:spPr>
          <a:xfrm>
            <a:off x="5625158" y="3022440"/>
            <a:ext cx="858453" cy="883318"/>
          </a:xfrm>
          <a:prstGeom prst="downArrow">
            <a:avLst>
              <a:gd name="adj1" fmla="val 50000"/>
              <a:gd name="adj2"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pSp>
        <p:nvGrpSpPr>
          <p:cNvPr id="14" name="Group 13">
            <a:extLst>
              <a:ext uri="{FF2B5EF4-FFF2-40B4-BE49-F238E27FC236}">
                <a16:creationId xmlns:a16="http://schemas.microsoft.com/office/drawing/2014/main" id="{0BC04C17-96E2-408D-AB03-46CD18216FB5}"/>
              </a:ext>
            </a:extLst>
          </p:cNvPr>
          <p:cNvGrpSpPr/>
          <p:nvPr/>
        </p:nvGrpSpPr>
        <p:grpSpPr>
          <a:xfrm>
            <a:off x="231668" y="4076700"/>
            <a:ext cx="3749040" cy="2781300"/>
            <a:chOff x="231668" y="4076700"/>
            <a:chExt cx="3749040" cy="2781300"/>
          </a:xfrm>
        </p:grpSpPr>
        <p:sp>
          <p:nvSpPr>
            <p:cNvPr id="15" name="Rectangle: Rounded Corners 14">
              <a:extLst>
                <a:ext uri="{FF2B5EF4-FFF2-40B4-BE49-F238E27FC236}">
                  <a16:creationId xmlns:a16="http://schemas.microsoft.com/office/drawing/2014/main" id="{8F523FA7-0F94-4409-9E46-C11F69549FFD}"/>
                </a:ext>
              </a:extLst>
            </p:cNvPr>
            <p:cNvSpPr/>
            <p:nvPr/>
          </p:nvSpPr>
          <p:spPr>
            <a:xfrm>
              <a:off x="231668" y="4076700"/>
              <a:ext cx="3749040" cy="27813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E91B7EB-E844-4523-BFDB-DB98EBDC56CE}"/>
                </a:ext>
              </a:extLst>
            </p:cNvPr>
            <p:cNvPicPr>
              <a:picLocks noChangeAspect="1"/>
            </p:cNvPicPr>
            <p:nvPr/>
          </p:nvPicPr>
          <p:blipFill>
            <a:blip r:embed="rId7"/>
            <a:stretch>
              <a:fillRect/>
            </a:stretch>
          </p:blipFill>
          <p:spPr>
            <a:xfrm>
              <a:off x="488155" y="4639504"/>
              <a:ext cx="3117123" cy="2110256"/>
            </a:xfrm>
            <a:prstGeom prst="rect">
              <a:avLst/>
            </a:prstGeom>
          </p:spPr>
        </p:pic>
        <p:sp>
          <p:nvSpPr>
            <p:cNvPr id="17" name="TextBox 16">
              <a:extLst>
                <a:ext uri="{FF2B5EF4-FFF2-40B4-BE49-F238E27FC236}">
                  <a16:creationId xmlns:a16="http://schemas.microsoft.com/office/drawing/2014/main" id="{A4233A51-9098-4CBB-A809-BDCE82281A46}"/>
                </a:ext>
              </a:extLst>
            </p:cNvPr>
            <p:cNvSpPr txBox="1"/>
            <p:nvPr/>
          </p:nvSpPr>
          <p:spPr>
            <a:xfrm>
              <a:off x="1037609" y="4104315"/>
              <a:ext cx="2063930" cy="523220"/>
            </a:xfrm>
            <a:prstGeom prst="rect">
              <a:avLst/>
            </a:prstGeom>
            <a:noFill/>
          </p:spPr>
          <p:txBody>
            <a:bodyPr wrap="square" rtlCol="0">
              <a:spAutoFit/>
            </a:bodyPr>
            <a:lstStyle/>
            <a:p>
              <a:pPr algn="ctr"/>
              <a:r>
                <a:rPr lang="en-US" sz="2800" b="1" dirty="0"/>
                <a:t>Perception</a:t>
              </a:r>
            </a:p>
          </p:txBody>
        </p:sp>
      </p:grpSp>
      <p:grpSp>
        <p:nvGrpSpPr>
          <p:cNvPr id="18" name="Group 17">
            <a:extLst>
              <a:ext uri="{FF2B5EF4-FFF2-40B4-BE49-F238E27FC236}">
                <a16:creationId xmlns:a16="http://schemas.microsoft.com/office/drawing/2014/main" id="{39023762-8EC2-4B69-B6D0-90F59C0648BC}"/>
              </a:ext>
            </a:extLst>
          </p:cNvPr>
          <p:cNvGrpSpPr/>
          <p:nvPr/>
        </p:nvGrpSpPr>
        <p:grpSpPr>
          <a:xfrm>
            <a:off x="4237195" y="4080220"/>
            <a:ext cx="3754163" cy="2779776"/>
            <a:chOff x="4237195" y="4080220"/>
            <a:chExt cx="3754163" cy="2779776"/>
          </a:xfrm>
        </p:grpSpPr>
        <p:sp>
          <p:nvSpPr>
            <p:cNvPr id="19" name="Rectangle: Rounded Corners 18">
              <a:extLst>
                <a:ext uri="{FF2B5EF4-FFF2-40B4-BE49-F238E27FC236}">
                  <a16:creationId xmlns:a16="http://schemas.microsoft.com/office/drawing/2014/main" id="{EB15B6F6-23A2-4358-8C93-F76E19F6C8A1}"/>
                </a:ext>
              </a:extLst>
            </p:cNvPr>
            <p:cNvSpPr/>
            <p:nvPr/>
          </p:nvSpPr>
          <p:spPr>
            <a:xfrm>
              <a:off x="4242752" y="4080220"/>
              <a:ext cx="3748606" cy="27797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2" descr="Review: Multimodal Trajectory Predictions for Autonomous Driving ...">
              <a:extLst>
                <a:ext uri="{FF2B5EF4-FFF2-40B4-BE49-F238E27FC236}">
                  <a16:creationId xmlns:a16="http://schemas.microsoft.com/office/drawing/2014/main" id="{314A90C2-3E87-48FB-8F91-444DAEEBD7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877" y="4772855"/>
              <a:ext cx="3383296" cy="18946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F1925E-D5D2-475A-A9DC-877273DB7D91}"/>
                </a:ext>
              </a:extLst>
            </p:cNvPr>
            <p:cNvSpPr txBox="1"/>
            <p:nvPr/>
          </p:nvSpPr>
          <p:spPr>
            <a:xfrm>
              <a:off x="4237195" y="4098253"/>
              <a:ext cx="3748606" cy="523220"/>
            </a:xfrm>
            <a:prstGeom prst="rect">
              <a:avLst/>
            </a:prstGeom>
            <a:noFill/>
          </p:spPr>
          <p:txBody>
            <a:bodyPr wrap="square" rtlCol="0">
              <a:spAutoFit/>
            </a:bodyPr>
            <a:lstStyle/>
            <a:p>
              <a:pPr algn="ctr"/>
              <a:r>
                <a:rPr lang="en-US" sz="2800" b="1" dirty="0"/>
                <a:t>Prediction &amp; Planning</a:t>
              </a:r>
            </a:p>
          </p:txBody>
        </p:sp>
      </p:grpSp>
      <p:grpSp>
        <p:nvGrpSpPr>
          <p:cNvPr id="22" name="Group 21">
            <a:extLst>
              <a:ext uri="{FF2B5EF4-FFF2-40B4-BE49-F238E27FC236}">
                <a16:creationId xmlns:a16="http://schemas.microsoft.com/office/drawing/2014/main" id="{83C63409-9119-4F40-85A4-81FCF61A0AA7}"/>
              </a:ext>
            </a:extLst>
          </p:cNvPr>
          <p:cNvGrpSpPr/>
          <p:nvPr/>
        </p:nvGrpSpPr>
        <p:grpSpPr>
          <a:xfrm>
            <a:off x="8230989" y="4076700"/>
            <a:ext cx="3804682" cy="2779776"/>
            <a:chOff x="8230989" y="4076700"/>
            <a:chExt cx="3804682" cy="2779776"/>
          </a:xfrm>
        </p:grpSpPr>
        <p:sp>
          <p:nvSpPr>
            <p:cNvPr id="23" name="Rectangle: Rounded Corners 22">
              <a:extLst>
                <a:ext uri="{FF2B5EF4-FFF2-40B4-BE49-F238E27FC236}">
                  <a16:creationId xmlns:a16="http://schemas.microsoft.com/office/drawing/2014/main" id="{3940ECB6-37C7-4A67-936B-4D0FD7BF9C4B}"/>
                </a:ext>
              </a:extLst>
            </p:cNvPr>
            <p:cNvSpPr/>
            <p:nvPr/>
          </p:nvSpPr>
          <p:spPr>
            <a:xfrm>
              <a:off x="8230989" y="4076700"/>
              <a:ext cx="3749040" cy="277977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624D06-6FC6-40C2-97DE-9AD22EF0EFBF}"/>
                </a:ext>
              </a:extLst>
            </p:cNvPr>
            <p:cNvSpPr txBox="1"/>
            <p:nvPr/>
          </p:nvSpPr>
          <p:spPr>
            <a:xfrm>
              <a:off x="8237695" y="4098253"/>
              <a:ext cx="3748606" cy="523220"/>
            </a:xfrm>
            <a:prstGeom prst="rect">
              <a:avLst/>
            </a:prstGeom>
            <a:noFill/>
          </p:spPr>
          <p:txBody>
            <a:bodyPr wrap="square" rtlCol="0">
              <a:spAutoFit/>
            </a:bodyPr>
            <a:lstStyle/>
            <a:p>
              <a:pPr algn="ctr"/>
              <a:r>
                <a:rPr lang="en-US" sz="2800" b="1" dirty="0"/>
                <a:t>Action &amp; decision</a:t>
              </a:r>
            </a:p>
          </p:txBody>
        </p:sp>
        <p:pic>
          <p:nvPicPr>
            <p:cNvPr id="25" name="Picture 40" descr="Wheel of car control | Free Icon">
              <a:extLst>
                <a:ext uri="{FF2B5EF4-FFF2-40B4-BE49-F238E27FC236}">
                  <a16:creationId xmlns:a16="http://schemas.microsoft.com/office/drawing/2014/main" id="{BCE65C61-B7F7-40DD-8858-1FA9D01BA5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4950" y="5067135"/>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2" descr="Accelerate, accelerator, brake, clutch, control, pedal icon">
              <a:extLst>
                <a:ext uri="{FF2B5EF4-FFF2-40B4-BE49-F238E27FC236}">
                  <a16:creationId xmlns:a16="http://schemas.microsoft.com/office/drawing/2014/main" id="{15A7AAF8-5129-4364-80A1-6D92324AD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7499" y="5067134"/>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6" descr="Car, gear, part, shift, vehicle icon">
              <a:extLst>
                <a:ext uri="{FF2B5EF4-FFF2-40B4-BE49-F238E27FC236}">
                  <a16:creationId xmlns:a16="http://schemas.microsoft.com/office/drawing/2014/main" id="{0A80DA8D-802D-4DF1-86D1-4BABB349C4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4406" y="5067133"/>
              <a:ext cx="1181265" cy="118126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80" descr="2013 GIF - Find on GIFER">
            <a:extLst>
              <a:ext uri="{FF2B5EF4-FFF2-40B4-BE49-F238E27FC236}">
                <a16:creationId xmlns:a16="http://schemas.microsoft.com/office/drawing/2014/main" id="{7B7B5B4A-A42E-46EF-B607-3D08F217AEC5}"/>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267365" y="1720290"/>
            <a:ext cx="2103120" cy="12744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2" descr="Isometric Gps Navigation Concept Gps Tracking Map Stock ...">
            <a:extLst>
              <a:ext uri="{FF2B5EF4-FFF2-40B4-BE49-F238E27FC236}">
                <a16:creationId xmlns:a16="http://schemas.microsoft.com/office/drawing/2014/main" id="{7332D256-7B3D-4D9A-AD40-4C693D8CFD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1732" y="1693499"/>
            <a:ext cx="1503636" cy="10666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OW DO DRONES WORK? PART 9 - IMU (Inertial Measurement Unit)">
            <a:extLst>
              <a:ext uri="{FF2B5EF4-FFF2-40B4-BE49-F238E27FC236}">
                <a16:creationId xmlns:a16="http://schemas.microsoft.com/office/drawing/2014/main" id="{BCCB00A4-6BFE-4115-B22A-6F91A359B0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31548" y="2531279"/>
            <a:ext cx="1209725" cy="11957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6" descr="How to Replace a Fuel Meter Assembly | YourMechanic Advice">
            <a:extLst>
              <a:ext uri="{FF2B5EF4-FFF2-40B4-BE49-F238E27FC236}">
                <a16:creationId xmlns:a16="http://schemas.microsoft.com/office/drawing/2014/main" id="{623E6F50-338B-4665-9610-818EA2AC07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27154" y="1708416"/>
            <a:ext cx="1119771" cy="7468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8" descr="My Dell laptop wifi option is not turning on. What can I do? - Quora">
            <a:extLst>
              <a:ext uri="{FF2B5EF4-FFF2-40B4-BE49-F238E27FC236}">
                <a16:creationId xmlns:a16="http://schemas.microsoft.com/office/drawing/2014/main" id="{C08495AC-6C1E-41C5-A1D0-5F645C5EFD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4686" y="2760103"/>
            <a:ext cx="963639" cy="9636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A78892-FE1E-4D01-975F-326ECF1157D7}"/>
              </a:ext>
            </a:extLst>
          </p:cNvPr>
          <p:cNvSpPr txBox="1"/>
          <p:nvPr/>
        </p:nvSpPr>
        <p:spPr>
          <a:xfrm>
            <a:off x="3170128" y="1270531"/>
            <a:ext cx="1097280" cy="523220"/>
          </a:xfrm>
          <a:prstGeom prst="rect">
            <a:avLst/>
          </a:prstGeom>
          <a:noFill/>
        </p:spPr>
        <p:txBody>
          <a:bodyPr wrap="square" rtlCol="0">
            <a:spAutoFit/>
          </a:bodyPr>
          <a:lstStyle/>
          <a:p>
            <a:pPr algn="ctr"/>
            <a:r>
              <a:rPr lang="en-US" sz="2800" dirty="0"/>
              <a:t>Radar</a:t>
            </a:r>
          </a:p>
        </p:txBody>
      </p:sp>
      <p:sp>
        <p:nvSpPr>
          <p:cNvPr id="8" name="TextBox 7">
            <a:extLst>
              <a:ext uri="{FF2B5EF4-FFF2-40B4-BE49-F238E27FC236}">
                <a16:creationId xmlns:a16="http://schemas.microsoft.com/office/drawing/2014/main" id="{9A7A8DC9-BD45-4525-8DB8-569BE307C2A7}"/>
              </a:ext>
            </a:extLst>
          </p:cNvPr>
          <p:cNvSpPr txBox="1"/>
          <p:nvPr/>
        </p:nvSpPr>
        <p:spPr>
          <a:xfrm>
            <a:off x="5615767" y="1273521"/>
            <a:ext cx="1097280" cy="523220"/>
          </a:xfrm>
          <a:prstGeom prst="rect">
            <a:avLst/>
          </a:prstGeom>
          <a:noFill/>
        </p:spPr>
        <p:txBody>
          <a:bodyPr wrap="square" rtlCol="0">
            <a:spAutoFit/>
          </a:bodyPr>
          <a:lstStyle/>
          <a:p>
            <a:pPr algn="ctr"/>
            <a:r>
              <a:rPr lang="en-US" sz="2800" dirty="0"/>
              <a:t>Sonar</a:t>
            </a:r>
          </a:p>
        </p:txBody>
      </p:sp>
      <p:sp>
        <p:nvSpPr>
          <p:cNvPr id="11" name="TextBox 10">
            <a:extLst>
              <a:ext uri="{FF2B5EF4-FFF2-40B4-BE49-F238E27FC236}">
                <a16:creationId xmlns:a16="http://schemas.microsoft.com/office/drawing/2014/main" id="{BFAB0B9A-A91D-448D-92CB-818CC1F26C6F}"/>
              </a:ext>
            </a:extLst>
          </p:cNvPr>
          <p:cNvSpPr txBox="1"/>
          <p:nvPr/>
        </p:nvSpPr>
        <p:spPr>
          <a:xfrm>
            <a:off x="7496051" y="1262752"/>
            <a:ext cx="1652546" cy="523220"/>
          </a:xfrm>
          <a:prstGeom prst="rect">
            <a:avLst/>
          </a:prstGeom>
          <a:noFill/>
        </p:spPr>
        <p:txBody>
          <a:bodyPr wrap="square" rtlCol="0">
            <a:spAutoFit/>
          </a:bodyPr>
          <a:lstStyle/>
          <a:p>
            <a:pPr algn="ctr"/>
            <a:r>
              <a:rPr lang="en-US" sz="2800" dirty="0"/>
              <a:t>Camera</a:t>
            </a:r>
          </a:p>
        </p:txBody>
      </p:sp>
      <p:sp>
        <p:nvSpPr>
          <p:cNvPr id="30" name="TextBox 29">
            <a:extLst>
              <a:ext uri="{FF2B5EF4-FFF2-40B4-BE49-F238E27FC236}">
                <a16:creationId xmlns:a16="http://schemas.microsoft.com/office/drawing/2014/main" id="{774494B8-9CEF-4420-B6C6-D708FA1FFD9A}"/>
              </a:ext>
            </a:extLst>
          </p:cNvPr>
          <p:cNvSpPr txBox="1"/>
          <p:nvPr/>
        </p:nvSpPr>
        <p:spPr>
          <a:xfrm>
            <a:off x="10003658" y="1263544"/>
            <a:ext cx="1652546" cy="523220"/>
          </a:xfrm>
          <a:prstGeom prst="rect">
            <a:avLst/>
          </a:prstGeom>
          <a:noFill/>
        </p:spPr>
        <p:txBody>
          <a:bodyPr wrap="square" rtlCol="0">
            <a:spAutoFit/>
          </a:bodyPr>
          <a:lstStyle/>
          <a:p>
            <a:pPr algn="ctr"/>
            <a:r>
              <a:rPr lang="en-US" sz="2800" dirty="0"/>
              <a:t>Others</a:t>
            </a:r>
          </a:p>
        </p:txBody>
      </p:sp>
      <p:sp>
        <p:nvSpPr>
          <p:cNvPr id="6" name="TextBox 5">
            <a:extLst>
              <a:ext uri="{FF2B5EF4-FFF2-40B4-BE49-F238E27FC236}">
                <a16:creationId xmlns:a16="http://schemas.microsoft.com/office/drawing/2014/main" id="{9D0C8F30-DEFF-4159-857E-DB0177AF33F7}"/>
              </a:ext>
            </a:extLst>
          </p:cNvPr>
          <p:cNvSpPr txBox="1"/>
          <p:nvPr/>
        </p:nvSpPr>
        <p:spPr>
          <a:xfrm>
            <a:off x="676586" y="1272136"/>
            <a:ext cx="1097280" cy="523220"/>
          </a:xfrm>
          <a:prstGeom prst="rect">
            <a:avLst/>
          </a:prstGeom>
          <a:noFill/>
        </p:spPr>
        <p:txBody>
          <a:bodyPr wrap="square" rtlCol="0">
            <a:spAutoFit/>
          </a:bodyPr>
          <a:lstStyle/>
          <a:p>
            <a:pPr algn="ctr"/>
            <a:r>
              <a:rPr lang="en-US" sz="2800" dirty="0"/>
              <a:t>LiDAR</a:t>
            </a:r>
          </a:p>
        </p:txBody>
      </p:sp>
    </p:spTree>
    <p:extLst>
      <p:ext uri="{BB962C8B-B14F-4D97-AF65-F5344CB8AC3E}">
        <p14:creationId xmlns:p14="http://schemas.microsoft.com/office/powerpoint/2010/main" val="22809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25AD-6BD6-8846-992C-2D5CDE849AA5}"/>
              </a:ext>
            </a:extLst>
          </p:cNvPr>
          <p:cNvSpPr>
            <a:spLocks noGrp="1"/>
          </p:cNvSpPr>
          <p:nvPr>
            <p:ph type="title"/>
          </p:nvPr>
        </p:nvSpPr>
        <p:spPr/>
        <p:txBody>
          <a:bodyPr/>
          <a:lstStyle/>
          <a:p>
            <a:r>
              <a:rPr lang="en-US" dirty="0"/>
              <a:t>This course</a:t>
            </a:r>
          </a:p>
        </p:txBody>
      </p:sp>
      <p:sp>
        <p:nvSpPr>
          <p:cNvPr id="3" name="Content Placeholder 2">
            <a:extLst>
              <a:ext uri="{FF2B5EF4-FFF2-40B4-BE49-F238E27FC236}">
                <a16:creationId xmlns:a16="http://schemas.microsoft.com/office/drawing/2014/main" id="{E243FA6B-A3CF-3145-AEB8-A202E038D3C0}"/>
              </a:ext>
            </a:extLst>
          </p:cNvPr>
          <p:cNvSpPr>
            <a:spLocks noGrp="1"/>
          </p:cNvSpPr>
          <p:nvPr>
            <p:ph idx="1"/>
          </p:nvPr>
        </p:nvSpPr>
        <p:spPr/>
        <p:txBody>
          <a:bodyPr>
            <a:noAutofit/>
          </a:bodyPr>
          <a:lstStyle/>
          <a:p>
            <a:r>
              <a:rPr lang="en-US" b="1" dirty="0">
                <a:solidFill>
                  <a:srgbClr val="C00000"/>
                </a:solidFill>
              </a:rPr>
              <a:t>Search: </a:t>
            </a:r>
            <a:r>
              <a:rPr lang="en-US" dirty="0"/>
              <a:t>How do I (efficiently) find a solution? </a:t>
            </a:r>
          </a:p>
          <a:p>
            <a:r>
              <a:rPr lang="en-US" b="1" dirty="0">
                <a:solidFill>
                  <a:srgbClr val="C00000"/>
                </a:solidFill>
              </a:rPr>
              <a:t>Logic and Knowledge: </a:t>
            </a:r>
            <a:r>
              <a:rPr lang="en-US" dirty="0"/>
              <a:t>How do I determine what is/isn’t known? </a:t>
            </a:r>
          </a:p>
          <a:p>
            <a:r>
              <a:rPr lang="en-US" b="1" dirty="0">
                <a:solidFill>
                  <a:srgbClr val="C00000"/>
                </a:solidFill>
              </a:rPr>
              <a:t>Decision Policies: </a:t>
            </a:r>
            <a:r>
              <a:rPr lang="en-US" dirty="0"/>
              <a:t>How do I choose the best next action? </a:t>
            </a:r>
          </a:p>
          <a:p>
            <a:r>
              <a:rPr lang="en-US" b="1" dirty="0">
                <a:solidFill>
                  <a:srgbClr val="C00000"/>
                </a:solidFill>
              </a:rPr>
              <a:t>Probability: </a:t>
            </a:r>
            <a:r>
              <a:rPr lang="en-US" dirty="0"/>
              <a:t>How do I handle dependency and non-determinism? </a:t>
            </a:r>
            <a:r>
              <a:rPr lang="en-US" b="1" dirty="0"/>
              <a:t> </a:t>
            </a:r>
          </a:p>
          <a:p>
            <a:r>
              <a:rPr lang="en-US" b="1" dirty="0">
                <a:solidFill>
                  <a:schemeClr val="accent4"/>
                </a:solidFill>
              </a:rPr>
              <a:t>Machine Learning: </a:t>
            </a:r>
            <a:r>
              <a:rPr lang="en-US" dirty="0"/>
              <a:t>How do I learn from data and/or experience? </a:t>
            </a:r>
          </a:p>
          <a:p>
            <a:r>
              <a:rPr lang="en-US" b="1" dirty="0">
                <a:solidFill>
                  <a:srgbClr val="C00000"/>
                </a:solidFill>
              </a:rPr>
              <a:t>Philosophy and Ethics: </a:t>
            </a:r>
            <a:r>
              <a:rPr lang="en-US" dirty="0"/>
              <a:t>How do I determine what is intelligent? And how do I know that what I’m doing is good?</a:t>
            </a:r>
          </a:p>
          <a:p>
            <a:endParaRPr lang="en-US" sz="2000" dirty="0"/>
          </a:p>
        </p:txBody>
      </p:sp>
    </p:spTree>
    <p:extLst>
      <p:ext uri="{BB962C8B-B14F-4D97-AF65-F5344CB8AC3E}">
        <p14:creationId xmlns:p14="http://schemas.microsoft.com/office/powerpoint/2010/main" val="1099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Carmen Zoom:</a:t>
            </a:r>
          </a:p>
          <a:p>
            <a:pPr lvl="1"/>
            <a:r>
              <a:rPr lang="en-US" dirty="0"/>
              <a:t>For office hours</a:t>
            </a:r>
          </a:p>
          <a:p>
            <a:pPr marL="0" indent="0">
              <a:buNone/>
            </a:pPr>
            <a:endParaRPr lang="en-US" b="1" dirty="0"/>
          </a:p>
          <a:p>
            <a:r>
              <a:rPr lang="en-US" b="1" dirty="0">
                <a:solidFill>
                  <a:srgbClr val="FF0000"/>
                </a:solidFill>
              </a:rPr>
              <a:t>Piazza</a:t>
            </a:r>
            <a:r>
              <a:rPr lang="en-US" b="1" dirty="0"/>
              <a:t>:</a:t>
            </a:r>
          </a:p>
          <a:p>
            <a:pPr lvl="1"/>
            <a:r>
              <a:rPr lang="en-US" dirty="0"/>
              <a:t>For discussion. More information to be announced.</a:t>
            </a:r>
          </a:p>
          <a:p>
            <a:endParaRPr lang="en-US" dirty="0"/>
          </a:p>
          <a:p>
            <a:r>
              <a:rPr lang="en-US" b="1" dirty="0"/>
              <a:t>Carmen/GitHub:</a:t>
            </a:r>
          </a:p>
          <a:p>
            <a:pPr lvl="1"/>
            <a:r>
              <a:rPr lang="en-US" dirty="0"/>
              <a:t>For announcement, posting course materials (slides), and homework submission</a:t>
            </a:r>
          </a:p>
          <a:p>
            <a:endParaRPr lang="en-US" b="1" dirty="0"/>
          </a:p>
          <a:p>
            <a:r>
              <a:rPr lang="en-US" b="1" dirty="0"/>
              <a:t>Carmen quizzes:</a:t>
            </a:r>
          </a:p>
          <a:p>
            <a:pPr lvl="1"/>
            <a:r>
              <a:rPr lang="en-US" dirty="0"/>
              <a:t>For quizzes, and/or exams</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299710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C690D-DBFE-4CA1-88A4-B8F6818E14CC}"/>
              </a:ext>
            </a:extLst>
          </p:cNvPr>
          <p:cNvSpPr>
            <a:spLocks noGrp="1"/>
          </p:cNvSpPr>
          <p:nvPr>
            <p:ph type="title"/>
          </p:nvPr>
        </p:nvSpPr>
        <p:spPr/>
        <p:txBody>
          <a:bodyPr/>
          <a:lstStyle/>
          <a:p>
            <a:r>
              <a:rPr lang="en-US" dirty="0"/>
              <a:t>This course (topics)</a:t>
            </a:r>
          </a:p>
        </p:txBody>
      </p:sp>
      <p:sp>
        <p:nvSpPr>
          <p:cNvPr id="3" name="Content Placeholder 2">
            <a:extLst>
              <a:ext uri="{FF2B5EF4-FFF2-40B4-BE49-F238E27FC236}">
                <a16:creationId xmlns:a16="http://schemas.microsoft.com/office/drawing/2014/main" id="{C956C532-189D-4040-BE82-6E69724116FC}"/>
              </a:ext>
            </a:extLst>
          </p:cNvPr>
          <p:cNvSpPr>
            <a:spLocks noGrp="1"/>
          </p:cNvSpPr>
          <p:nvPr>
            <p:ph idx="1"/>
          </p:nvPr>
        </p:nvSpPr>
        <p:spPr>
          <a:xfrm>
            <a:off x="294640" y="1612906"/>
            <a:ext cx="11724640" cy="5245094"/>
          </a:xfrm>
        </p:spPr>
        <p:txBody>
          <a:bodyPr>
            <a:normAutofit/>
          </a:bodyPr>
          <a:lstStyle/>
          <a:p>
            <a:r>
              <a:rPr lang="en-US" sz="2400" dirty="0"/>
              <a:t>AI agent design</a:t>
            </a:r>
          </a:p>
          <a:p>
            <a:r>
              <a:rPr lang="en-US" sz="2400" dirty="0"/>
              <a:t>Search</a:t>
            </a:r>
          </a:p>
          <a:p>
            <a:r>
              <a:rPr lang="en-US" sz="2400" dirty="0"/>
              <a:t>Symbolic AI &amp; Logical Inference</a:t>
            </a:r>
          </a:p>
          <a:p>
            <a:r>
              <a:rPr lang="en-US" sz="2400" dirty="0"/>
              <a:t>Data-to-features and dimensionality reduction</a:t>
            </a:r>
          </a:p>
          <a:p>
            <a:r>
              <a:rPr lang="en-US" sz="2400" dirty="0"/>
              <a:t>General parameter estimation techniques</a:t>
            </a:r>
          </a:p>
          <a:p>
            <a:r>
              <a:rPr lang="en-US" sz="2400" dirty="0"/>
              <a:t>Probability basics and probabilistic methods</a:t>
            </a:r>
          </a:p>
          <a:p>
            <a:r>
              <a:rPr lang="en-US" sz="2400" dirty="0"/>
              <a:t>Unsupervised learning</a:t>
            </a:r>
          </a:p>
          <a:p>
            <a:r>
              <a:rPr lang="en-US" sz="2400" dirty="0"/>
              <a:t>Supervised learning</a:t>
            </a:r>
          </a:p>
          <a:p>
            <a:r>
              <a:rPr lang="en-US" sz="2400" dirty="0"/>
              <a:t>Neural networks and deep learning</a:t>
            </a:r>
          </a:p>
          <a:p>
            <a:r>
              <a:rPr lang="en-US" sz="2400" dirty="0"/>
              <a:t>Reinforcement learning basics</a:t>
            </a:r>
          </a:p>
          <a:p>
            <a:r>
              <a:rPr lang="en-US" sz="2400" dirty="0"/>
              <a:t>Ethics and philosophy of AI</a:t>
            </a:r>
          </a:p>
        </p:txBody>
      </p:sp>
    </p:spTree>
    <p:extLst>
      <p:ext uri="{BB962C8B-B14F-4D97-AF65-F5344CB8AC3E}">
        <p14:creationId xmlns:p14="http://schemas.microsoft.com/office/powerpoint/2010/main" val="207543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B2DC-B55F-DA43-819D-B809A01846E9}"/>
              </a:ext>
            </a:extLst>
          </p:cNvPr>
          <p:cNvSpPr>
            <a:spLocks noGrp="1"/>
          </p:cNvSpPr>
          <p:nvPr>
            <p:ph type="ctrTitle"/>
          </p:nvPr>
        </p:nvSpPr>
        <p:spPr/>
        <p:txBody>
          <a:bodyPr/>
          <a:lstStyle/>
          <a:p>
            <a:r>
              <a:rPr lang="en-US" dirty="0"/>
              <a:t>CSE 3521: Agent Design</a:t>
            </a:r>
          </a:p>
        </p:txBody>
      </p:sp>
      <p:pic>
        <p:nvPicPr>
          <p:cNvPr id="4" name="Picture 3">
            <a:extLst>
              <a:ext uri="{FF2B5EF4-FFF2-40B4-BE49-F238E27FC236}">
                <a16:creationId xmlns:a16="http://schemas.microsoft.com/office/drawing/2014/main" id="{60A3FD15-2EF7-FE4A-8AEB-7B4AA1875F0F}"/>
              </a:ext>
            </a:extLst>
          </p:cNvPr>
          <p:cNvPicPr>
            <a:picLocks noChangeAspect="1"/>
          </p:cNvPicPr>
          <p:nvPr/>
        </p:nvPicPr>
        <p:blipFill rotWithShape="1">
          <a:blip r:embed="rId2"/>
          <a:srcRect l="6471" t="9314" r="7306" b="15390"/>
          <a:stretch/>
        </p:blipFill>
        <p:spPr>
          <a:xfrm>
            <a:off x="3084944" y="2706255"/>
            <a:ext cx="5606473" cy="3672114"/>
          </a:xfrm>
          <a:prstGeom prst="rect">
            <a:avLst/>
          </a:prstGeom>
          <a:ln>
            <a:noFill/>
          </a:ln>
          <a:effectLst>
            <a:softEdge rad="112500"/>
          </a:effectLst>
        </p:spPr>
      </p:pic>
      <p:sp>
        <p:nvSpPr>
          <p:cNvPr id="5" name="Text Box 8">
            <a:extLst>
              <a:ext uri="{FF2B5EF4-FFF2-40B4-BE49-F238E27FC236}">
                <a16:creationId xmlns:a16="http://schemas.microsoft.com/office/drawing/2014/main" id="{4394DBAB-6274-EB42-BD4A-E520712A48EB}"/>
              </a:ext>
            </a:extLst>
          </p:cNvPr>
          <p:cNvSpPr txBox="1">
            <a:spLocks noChangeArrowheads="1"/>
          </p:cNvSpPr>
          <p:nvPr/>
        </p:nvSpPr>
        <p:spPr bwMode="auto">
          <a:xfrm>
            <a:off x="0" y="6479233"/>
            <a:ext cx="7607842" cy="276997"/>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200" dirty="0">
                <a:latin typeface="Calibri"/>
                <a:cs typeface="Calibri"/>
              </a:rPr>
              <a:t>[Many slides are adapted from </a:t>
            </a:r>
            <a:r>
              <a:rPr lang="en-US" sz="1200" dirty="0">
                <a:cs typeface="Calibri"/>
              </a:rPr>
              <a:t>the </a:t>
            </a:r>
            <a:r>
              <a:rPr lang="en-US" sz="1200" dirty="0">
                <a:cs typeface="Calibri"/>
                <a:hlinkClick r:id="rId3"/>
              </a:rPr>
              <a:t>UC Berkeley. </a:t>
            </a:r>
            <a:r>
              <a:rPr lang="en-US" sz="1200" dirty="0">
                <a:latin typeface="Calibri"/>
                <a:cs typeface="Calibri"/>
                <a:hlinkClick r:id="rId3"/>
              </a:rPr>
              <a:t>CS188 Intro to AI</a:t>
            </a:r>
            <a:r>
              <a:rPr lang="en-US" sz="1200" dirty="0">
                <a:latin typeface="Calibri"/>
                <a:cs typeface="Calibri"/>
              </a:rPr>
              <a:t> at UC Berkeley and previous CSE 3521 course at OSU.]</a:t>
            </a:r>
          </a:p>
        </p:txBody>
      </p:sp>
    </p:spTree>
    <p:extLst>
      <p:ext uri="{BB962C8B-B14F-4D97-AF65-F5344CB8AC3E}">
        <p14:creationId xmlns:p14="http://schemas.microsoft.com/office/powerpoint/2010/main" val="2420804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rPr>
              <a:t>Think rationally</a:t>
            </a:r>
          </a:p>
        </p:txBody>
      </p:sp>
      <p:sp>
        <p:nvSpPr>
          <p:cNvPr id="10" name="TextBox 9"/>
          <p:cNvSpPr txBox="1"/>
          <p:nvPr/>
        </p:nvSpPr>
        <p:spPr>
          <a:xfrm>
            <a:off x="8873067" y="4866957"/>
            <a:ext cx="2844800" cy="502766"/>
          </a:xfrm>
          <a:prstGeom prst="rect">
            <a:avLst/>
          </a:prstGeom>
          <a:noFill/>
        </p:spPr>
        <p:txBody>
          <a:bodyPr wrap="square" rtlCol="0">
            <a:spAutoFit/>
          </a:bodyPr>
          <a:lstStyle/>
          <a:p>
            <a:pPr algn="ctr"/>
            <a:r>
              <a:rPr lang="en-US" sz="2667" dirty="0">
                <a:solidFill>
                  <a:schemeClr val="accent2"/>
                </a:solidFill>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190710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undamental question for this lecture…"/>
          <p:cNvSpPr/>
          <p:nvPr/>
        </p:nvSpPr>
        <p:spPr>
          <a:xfrm>
            <a:off x="1789044" y="1675879"/>
            <a:ext cx="8541026" cy="3077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lnSpc>
                <a:spcPts val="4000"/>
              </a:lnSpc>
            </a:pPr>
            <a:r>
              <a:rPr sz="3600" dirty="0">
                <a:ea typeface="Times New Roman"/>
                <a:cs typeface="Times New Roman"/>
                <a:sym typeface="Times New Roman"/>
              </a:rPr>
              <a:t> </a:t>
            </a:r>
            <a:r>
              <a:rPr lang="en-US" sz="3600" dirty="0">
                <a:ea typeface="Times New Roman"/>
                <a:cs typeface="Times New Roman"/>
                <a:sym typeface="Times New Roman"/>
              </a:rPr>
              <a:t>The F</a:t>
            </a:r>
            <a:r>
              <a:rPr sz="3600" dirty="0">
                <a:ea typeface="Times New Roman"/>
                <a:cs typeface="Times New Roman"/>
                <a:sym typeface="Times New Roman"/>
              </a:rPr>
              <a:t>undamental question for this lecture</a:t>
            </a:r>
          </a:p>
          <a:p>
            <a:pPr algn="ctr" defTabSz="457200">
              <a:lnSpc>
                <a:spcPts val="4000"/>
              </a:lnSpc>
              <a:tabLst>
                <a:tab pos="596900" algn="l"/>
              </a:tabLst>
            </a:pPr>
            <a:r>
              <a:rPr sz="3600" dirty="0">
                <a:ea typeface="Times New Roman"/>
                <a:cs typeface="Times New Roman"/>
                <a:sym typeface="Times New Roman"/>
              </a:rPr>
              <a:t>	(and really this whole AI field!):</a:t>
            </a: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800"/>
              </a:lnSpc>
            </a:pPr>
            <a:endParaRPr sz="3600" dirty="0">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How do you turn a real-world</a:t>
            </a:r>
          </a:p>
          <a:p>
            <a:pPr algn="ctr">
              <a:lnSpc>
                <a:spcPts val="200"/>
              </a:lnSpc>
            </a:pPr>
            <a:endParaRPr sz="4400" b="1" dirty="0">
              <a:solidFill>
                <a:srgbClr val="C00000"/>
              </a:solidFill>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problem into an AI solution?</a:t>
            </a:r>
          </a:p>
        </p:txBody>
      </p:sp>
    </p:spTree>
    <p:extLst>
      <p:ext uri="{BB962C8B-B14F-4D97-AF65-F5344CB8AC3E}">
        <p14:creationId xmlns:p14="http://schemas.microsoft.com/office/powerpoint/2010/main" val="27716522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40" y="1612906"/>
            <a:ext cx="7742860" cy="4564057"/>
          </a:xfrm>
        </p:spPr>
        <p:txBody>
          <a:bodyPr/>
          <a:lstStyle/>
          <a:p>
            <a:pPr>
              <a:lnSpc>
                <a:spcPts val="3100"/>
              </a:lnSpc>
            </a:pPr>
            <a:r>
              <a:rPr lang="en-US" dirty="0">
                <a:ea typeface="Times New Roman"/>
                <a:cs typeface="Times New Roman"/>
                <a:sym typeface="Times New Roman"/>
              </a:rPr>
              <a:t>Much (though not all) of AI is concerned with </a:t>
            </a:r>
            <a:r>
              <a:rPr lang="en-US" b="1" dirty="0">
                <a:solidFill>
                  <a:srgbClr val="C00000"/>
                </a:solidFill>
                <a:ea typeface="Times New Roman"/>
                <a:cs typeface="Times New Roman"/>
                <a:sym typeface="Times New Roman"/>
              </a:rPr>
              <a:t>agents</a:t>
            </a:r>
            <a:r>
              <a:rPr lang="en-US" b="1" dirty="0">
                <a:ea typeface="Times New Roman"/>
                <a:cs typeface="Times New Roman"/>
                <a:sym typeface="Times New Roman"/>
              </a:rPr>
              <a:t> </a:t>
            </a:r>
            <a:r>
              <a:rPr lang="en-US" dirty="0">
                <a:ea typeface="Times New Roman"/>
                <a:cs typeface="Times New Roman"/>
                <a:sym typeface="Times New Roman"/>
              </a:rPr>
              <a:t>operating in </a:t>
            </a:r>
            <a:r>
              <a:rPr lang="en-US" b="1" dirty="0">
                <a:solidFill>
                  <a:srgbClr val="C00000"/>
                </a:solidFill>
                <a:ea typeface="Times New Roman"/>
                <a:cs typeface="Times New Roman"/>
                <a:sym typeface="Times New Roman"/>
              </a:rPr>
              <a:t>environments.</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Environment</a:t>
            </a:r>
            <a:r>
              <a:rPr lang="en-US" b="1" dirty="0">
                <a:ea typeface="Times New Roman"/>
                <a:cs typeface="Times New Roman"/>
                <a:sym typeface="Times New Roman"/>
              </a:rPr>
              <a:t> </a:t>
            </a:r>
            <a:r>
              <a:rPr lang="en-US" dirty="0">
                <a:ea typeface="Times New Roman"/>
                <a:cs typeface="Times New Roman"/>
                <a:sym typeface="Times New Roman"/>
              </a:rPr>
              <a:t>–</a:t>
            </a:r>
            <a:r>
              <a:rPr lang="en-US" b="1" dirty="0">
                <a:ea typeface="Times New Roman"/>
                <a:cs typeface="Times New Roman"/>
                <a:sym typeface="Times New Roman"/>
              </a:rPr>
              <a:t> </a:t>
            </a:r>
            <a:r>
              <a:rPr lang="en-US" dirty="0">
                <a:ea typeface="Times New Roman"/>
                <a:cs typeface="Times New Roman"/>
                <a:sym typeface="Times New Roman"/>
              </a:rPr>
              <a:t>the problem setting</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Agent</a:t>
            </a:r>
            <a:r>
              <a:rPr lang="en-US" b="1" dirty="0">
                <a:ea typeface="Times New Roman"/>
                <a:cs typeface="Times New Roman"/>
                <a:sym typeface="Times New Roman"/>
              </a:rPr>
              <a:t> </a:t>
            </a:r>
            <a:r>
              <a:rPr lang="en-US" dirty="0">
                <a:ea typeface="Times New Roman"/>
                <a:cs typeface="Times New Roman"/>
                <a:sym typeface="Times New Roman"/>
              </a:rPr>
              <a:t>–</a:t>
            </a:r>
            <a:r>
              <a:rPr lang="en-US" b="1" dirty="0">
                <a:ea typeface="Times New Roman"/>
                <a:cs typeface="Times New Roman"/>
                <a:sym typeface="Times New Roman"/>
              </a:rPr>
              <a:t> </a:t>
            </a:r>
            <a:r>
              <a:rPr lang="en-US" dirty="0">
                <a:ea typeface="Times New Roman"/>
                <a:cs typeface="Times New Roman"/>
                <a:sym typeface="Times New Roman"/>
              </a:rPr>
              <a:t>an entity that </a:t>
            </a:r>
            <a:r>
              <a:rPr lang="en-US" i="1" dirty="0">
                <a:ea typeface="Times New Roman"/>
                <a:cs typeface="Times New Roman"/>
                <a:sym typeface="Times New Roman"/>
              </a:rPr>
              <a:t>perceives </a:t>
            </a:r>
            <a:r>
              <a:rPr lang="en-US" dirty="0">
                <a:ea typeface="Times New Roman"/>
                <a:cs typeface="Times New Roman"/>
                <a:sym typeface="Times New Roman"/>
              </a:rPr>
              <a:t>its environment through </a:t>
            </a:r>
            <a:r>
              <a:rPr lang="en-US" i="1" dirty="0">
                <a:ea typeface="Times New Roman"/>
                <a:cs typeface="Times New Roman"/>
                <a:sym typeface="Times New Roman"/>
              </a:rPr>
              <a:t>sensors</a:t>
            </a:r>
            <a:r>
              <a:rPr lang="en-US" dirty="0">
                <a:ea typeface="Times New Roman"/>
                <a:cs typeface="Times New Roman"/>
                <a:sym typeface="Times New Roman"/>
              </a:rPr>
              <a:t> and </a:t>
            </a:r>
            <a:r>
              <a:rPr lang="en-US" i="1" dirty="0">
                <a:ea typeface="Times New Roman"/>
                <a:cs typeface="Times New Roman"/>
                <a:sym typeface="Times New Roman"/>
              </a:rPr>
              <a:t>acts </a:t>
            </a:r>
            <a:r>
              <a:rPr lang="en-US" dirty="0">
                <a:ea typeface="Times New Roman"/>
                <a:cs typeface="Times New Roman"/>
                <a:sym typeface="Times New Roman"/>
              </a:rPr>
              <a:t>upon that environment through </a:t>
            </a:r>
            <a:r>
              <a:rPr lang="en-US" i="1" dirty="0">
                <a:ea typeface="Times New Roman"/>
                <a:cs typeface="Times New Roman"/>
                <a:sym typeface="Times New Roman"/>
              </a:rPr>
              <a:t>effectors (actuators)</a:t>
            </a:r>
            <a:r>
              <a:rPr lang="en-US" dirty="0">
                <a:ea typeface="Times New Roman"/>
                <a:cs typeface="Times New Roman"/>
                <a:sym typeface="Times New Roman"/>
              </a:rPr>
              <a:t> </a:t>
            </a:r>
          </a:p>
          <a:p>
            <a:pPr>
              <a:lnSpc>
                <a:spcPts val="3100"/>
              </a:lnSpc>
            </a:pPr>
            <a:endParaRPr lang="en-US" i="1" dirty="0">
              <a:ea typeface="Times New Roman"/>
              <a:cs typeface="Times New Roman"/>
              <a:sym typeface="Times New Roman"/>
            </a:endParaRPr>
          </a:p>
          <a:p>
            <a:pPr>
              <a:lnSpc>
                <a:spcPts val="3100"/>
              </a:lnSpc>
            </a:pPr>
            <a:endParaRPr lang="en-US" i="1" dirty="0">
              <a:ea typeface="Times New Roman"/>
              <a:cs typeface="Times New Roman"/>
              <a:sym typeface="Times New Roman"/>
            </a:endParaRPr>
          </a:p>
          <a:p>
            <a:pPr marL="0" indent="0">
              <a:lnSpc>
                <a:spcPts val="3100"/>
              </a:lnSpc>
              <a:buNone/>
            </a:pPr>
            <a:endParaRPr lang="en-US" dirty="0"/>
          </a:p>
        </p:txBody>
      </p:sp>
      <p:pic>
        <p:nvPicPr>
          <p:cNvPr id="16" name="picture-8.jpeg" descr="picture-8.jpeg">
            <a:extLst>
              <a:ext uri="{FF2B5EF4-FFF2-40B4-BE49-F238E27FC236}">
                <a16:creationId xmlns:a16="http://schemas.microsoft.com/office/drawing/2014/main" id="{E109DF96-920D-4AC0-8DDB-5AE435EABB73}"/>
              </a:ext>
            </a:extLst>
          </p:cNvPr>
          <p:cNvPicPr>
            <a:picLocks/>
          </p:cNvPicPr>
          <p:nvPr/>
        </p:nvPicPr>
        <p:blipFill>
          <a:blip r:embed="rId3"/>
          <a:stretch>
            <a:fillRect/>
          </a:stretch>
        </p:blipFill>
        <p:spPr>
          <a:xfrm>
            <a:off x="8746979" y="1558612"/>
            <a:ext cx="3095568" cy="3102495"/>
          </a:xfrm>
          <a:prstGeom prst="rect">
            <a:avLst/>
          </a:prstGeom>
          <a:ln w="12700">
            <a:miter lim="400000"/>
          </a:ln>
        </p:spPr>
      </p:pic>
    </p:spTree>
    <p:extLst>
      <p:ext uri="{BB962C8B-B14F-4D97-AF65-F5344CB8AC3E}">
        <p14:creationId xmlns:p14="http://schemas.microsoft.com/office/powerpoint/2010/main" val="396928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Tree>
    <p:extLst>
      <p:ext uri="{BB962C8B-B14F-4D97-AF65-F5344CB8AC3E}">
        <p14:creationId xmlns:p14="http://schemas.microsoft.com/office/powerpoint/2010/main" val="2673213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
        <p:nvSpPr>
          <p:cNvPr id="19" name="Rectangle 18">
            <a:extLst>
              <a:ext uri="{FF2B5EF4-FFF2-40B4-BE49-F238E27FC236}">
                <a16:creationId xmlns:a16="http://schemas.microsoft.com/office/drawing/2014/main" id="{9A40AB9D-1146-4B8F-AD40-4B6DD5120972}"/>
              </a:ext>
            </a:extLst>
          </p:cNvPr>
          <p:cNvSpPr/>
          <p:nvPr/>
        </p:nvSpPr>
        <p:spPr>
          <a:xfrm>
            <a:off x="153080" y="4763880"/>
            <a:ext cx="8030021" cy="1938992"/>
          </a:xfrm>
          <a:prstGeom prst="rect">
            <a:avLst/>
          </a:prstGeom>
        </p:spPr>
        <p:txBody>
          <a:bodyPr wrap="square">
            <a:spAutoFit/>
          </a:bodyPr>
          <a:lstStyle/>
          <a:p>
            <a:pPr marL="285750" indent="-285750">
              <a:buFont typeface="Arial" panose="020B0604020202020204" pitchFamily="34" charset="0"/>
              <a:buChar char="•"/>
            </a:pPr>
            <a:r>
              <a:rPr lang="en-US" altLang="en-US" sz="2400" b="1" dirty="0"/>
              <a:t>Percept: </a:t>
            </a:r>
            <a:r>
              <a:rPr lang="en-US" altLang="en-US" sz="2400" dirty="0"/>
              <a:t>Agent</a:t>
            </a:r>
            <a:r>
              <a:rPr lang="ja-JP" altLang="en-US" sz="2400" dirty="0"/>
              <a:t>’</a:t>
            </a:r>
            <a:r>
              <a:rPr lang="en-US" altLang="ja-JP" sz="2400" dirty="0"/>
              <a:t>s perceptual inputs at any given instant</a:t>
            </a:r>
          </a:p>
          <a:p>
            <a:pPr marL="285750" indent="-285750">
              <a:buFont typeface="Arial" panose="020B0604020202020204" pitchFamily="34" charset="0"/>
              <a:buChar char="•"/>
            </a:pPr>
            <a:r>
              <a:rPr lang="en-US" altLang="en-US" sz="2400" b="1" dirty="0"/>
              <a:t>Percept sequence: </a:t>
            </a:r>
            <a:r>
              <a:rPr lang="en-US" altLang="en-US" sz="2400" dirty="0"/>
              <a:t>Complete history of everything agent has perceived</a:t>
            </a:r>
          </a:p>
          <a:p>
            <a:pPr marL="285750" indent="-285750">
              <a:buFont typeface="Arial" panose="020B0604020202020204" pitchFamily="34" charset="0"/>
              <a:buChar char="•"/>
            </a:pPr>
            <a:r>
              <a:rPr lang="en-US" altLang="en-US" sz="2400" dirty="0"/>
              <a:t>Agent</a:t>
            </a:r>
            <a:r>
              <a:rPr lang="ja-JP" altLang="en-US" sz="2400" dirty="0"/>
              <a:t>’</a:t>
            </a:r>
            <a:r>
              <a:rPr lang="en-US" altLang="ja-JP" sz="2400" dirty="0"/>
              <a:t>s choice of </a:t>
            </a:r>
            <a:r>
              <a:rPr lang="en-US" altLang="ja-JP" sz="2400" b="1" dirty="0"/>
              <a:t>action</a:t>
            </a:r>
            <a:r>
              <a:rPr lang="en-US" altLang="ja-JP" sz="2400" dirty="0"/>
              <a:t> (e.g., walk forward for a step, push the bottom) can depend on entire percept sequence</a:t>
            </a:r>
            <a:endParaRPr lang="en-US" altLang="en-US" sz="2400" dirty="0"/>
          </a:p>
        </p:txBody>
      </p:sp>
    </p:spTree>
    <p:extLst>
      <p:ext uri="{BB962C8B-B14F-4D97-AF65-F5344CB8AC3E}">
        <p14:creationId xmlns:p14="http://schemas.microsoft.com/office/powerpoint/2010/main" val="2663725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Fleshing it out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9441031" cy="4564057"/>
          </a:xfrm>
        </p:spPr>
        <p:txBody>
          <a:bodyPr/>
          <a:lstStyle/>
          <a:p>
            <a:pPr>
              <a:lnSpc>
                <a:spcPts val="2700"/>
              </a:lnSpc>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measuring the agent’s success</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what populates the problem’s world?</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what can the agent act with?</a:t>
            </a:r>
          </a:p>
          <a:p>
            <a:pPr>
              <a:lnSpc>
                <a:spcPts val="1000"/>
              </a:lnSpc>
            </a:pPr>
            <a:endParaRPr lang="en-US" dirty="0">
              <a:ea typeface="Times New Roman"/>
              <a:cs typeface="Times New Roman"/>
              <a:sym typeface="Times New Roman"/>
            </a:endParaRPr>
          </a:p>
          <a:p>
            <a:pPr>
              <a:lnSpc>
                <a:spcPts val="9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how can the agent perceive the world?</a:t>
            </a:r>
          </a:p>
          <a:p>
            <a:endParaRPr lang="en-US" dirty="0"/>
          </a:p>
        </p:txBody>
      </p:sp>
      <p:pic>
        <p:nvPicPr>
          <p:cNvPr id="2050" name="Picture 2" descr="Crossy Road - Wikipedia">
            <a:extLst>
              <a:ext uri="{FF2B5EF4-FFF2-40B4-BE49-F238E27FC236}">
                <a16:creationId xmlns:a16="http://schemas.microsoft.com/office/drawing/2014/main" id="{3A730361-7AF2-4E42-BABB-C4ACFE19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312" y="1612906"/>
            <a:ext cx="2663478" cy="472767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4F83D09-8E2A-40F8-902B-3F4D22C76E95}"/>
              </a:ext>
            </a:extLst>
          </p:cNvPr>
          <p:cNvSpPr/>
          <p:nvPr/>
        </p:nvSpPr>
        <p:spPr>
          <a:xfrm>
            <a:off x="9428309" y="4867336"/>
            <a:ext cx="683879" cy="7069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364BA0E-8609-441F-94D6-6EF817FCC26C}"/>
              </a:ext>
            </a:extLst>
          </p:cNvPr>
          <p:cNvSpPr/>
          <p:nvPr/>
        </p:nvSpPr>
        <p:spPr>
          <a:xfrm>
            <a:off x="8506226" y="1467904"/>
            <a:ext cx="3188874" cy="513609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0776DE-BCED-4103-A3E9-6406DAA2662C}"/>
              </a:ext>
            </a:extLst>
          </p:cNvPr>
          <p:cNvCxnSpPr/>
          <p:nvPr/>
        </p:nvCxnSpPr>
        <p:spPr>
          <a:xfrm>
            <a:off x="7138467" y="3726756"/>
            <a:ext cx="2236054" cy="127555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DF4883-FF7C-4BBA-968E-22D76391434E}"/>
              </a:ext>
            </a:extLst>
          </p:cNvPr>
          <p:cNvCxnSpPr>
            <a:cxnSpLocks/>
          </p:cNvCxnSpPr>
          <p:nvPr/>
        </p:nvCxnSpPr>
        <p:spPr>
          <a:xfrm>
            <a:off x="7960659" y="4741049"/>
            <a:ext cx="1337022" cy="41365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EDB2E-53E3-4345-9E05-DF739DB00701}"/>
              </a:ext>
            </a:extLst>
          </p:cNvPr>
          <p:cNvCxnSpPr>
            <a:cxnSpLocks/>
          </p:cNvCxnSpPr>
          <p:nvPr/>
        </p:nvCxnSpPr>
        <p:spPr>
          <a:xfrm>
            <a:off x="7684034" y="3016480"/>
            <a:ext cx="822192" cy="5796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A50EF4B-A330-4A58-B736-23D430C163D6}"/>
              </a:ext>
            </a:extLst>
          </p:cNvPr>
          <p:cNvSpPr/>
          <p:nvPr/>
        </p:nvSpPr>
        <p:spPr>
          <a:xfrm>
            <a:off x="10734594" y="1492766"/>
            <a:ext cx="760719" cy="56655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657F5C5-4F0D-464B-8C18-6798D478BF3B}"/>
              </a:ext>
            </a:extLst>
          </p:cNvPr>
          <p:cNvCxnSpPr>
            <a:cxnSpLocks/>
          </p:cNvCxnSpPr>
          <p:nvPr/>
        </p:nvCxnSpPr>
        <p:spPr>
          <a:xfrm>
            <a:off x="7640810" y="1851428"/>
            <a:ext cx="316294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483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Peas in autonomous taxi </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527906" cy="4564057"/>
          </a:xfrm>
        </p:spPr>
        <p:txBody>
          <a:bodyPr/>
          <a:lstStyle/>
          <a:p>
            <a:pPr defTabSz="457200">
              <a:lnSpc>
                <a:spcPts val="2700"/>
              </a:lnSpc>
              <a:tabLst>
                <a:tab pos="558800" algn="l"/>
              </a:tabLst>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Safe, fast, legal, and comfortable trip; maximize profits</a:t>
            </a:r>
          </a:p>
          <a:p>
            <a:pPr marL="0" indent="0" defTabSz="457200">
              <a:lnSpc>
                <a:spcPts val="2700"/>
              </a:lnSpc>
              <a:buNone/>
              <a:tabLst>
                <a:tab pos="558800" algn="l"/>
              </a:tabLst>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Roads, other traffic agents (e.g., pedestrians), customers</a:t>
            </a:r>
          </a:p>
          <a:p>
            <a:pPr marL="0" indent="0">
              <a:lnSpc>
                <a:spcPts val="2700"/>
              </a:lnSpc>
              <a:buNone/>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Steering, accelerator, brake, signals, horn, display</a:t>
            </a:r>
          </a:p>
          <a:p>
            <a:pPr marL="0" indent="0">
              <a:lnSpc>
                <a:spcPts val="2700"/>
              </a:lnSpc>
              <a:buNone/>
            </a:pPr>
            <a:endParaRPr lang="en-US" dirty="0">
              <a:ea typeface="Times New Roman"/>
              <a:cs typeface="Times New Roman"/>
              <a:sym typeface="Times New Roman"/>
            </a:endParaRPr>
          </a:p>
          <a:p>
            <a:pPr defTabSz="457200">
              <a:lnSpc>
                <a:spcPts val="2700"/>
              </a:lnSpc>
              <a:tabLst>
                <a:tab pos="558800" algn="l"/>
              </a:tabLst>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Cameras, sonar, LiDAR, radar, speedometer, GPS, odometer, </a:t>
            </a:r>
            <a:br>
              <a:rPr lang="en-US" dirty="0">
                <a:ea typeface="Times New Roman"/>
                <a:cs typeface="Times New Roman"/>
                <a:sym typeface="Times New Roman"/>
              </a:rPr>
            </a:br>
            <a:r>
              <a:rPr lang="en-US" dirty="0">
                <a:ea typeface="Times New Roman"/>
                <a:cs typeface="Times New Roman"/>
                <a:sym typeface="Times New Roman"/>
              </a:rPr>
              <a:t>				 accelerometer, engine sensors, microphone/keyboard</a:t>
            </a:r>
          </a:p>
          <a:p>
            <a:endParaRPr lang="en-US" dirty="0"/>
          </a:p>
        </p:txBody>
      </p:sp>
    </p:spTree>
    <p:extLst>
      <p:ext uri="{BB962C8B-B14F-4D97-AF65-F5344CB8AC3E}">
        <p14:creationId xmlns:p14="http://schemas.microsoft.com/office/powerpoint/2010/main" val="88134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CB2A-84AF-4D1F-8F8A-580189F1BF36}"/>
              </a:ext>
            </a:extLst>
          </p:cNvPr>
          <p:cNvSpPr>
            <a:spLocks noGrp="1"/>
          </p:cNvSpPr>
          <p:nvPr>
            <p:ph type="title"/>
          </p:nvPr>
        </p:nvSpPr>
        <p:spPr/>
        <p:txBody>
          <a:bodyPr/>
          <a:lstStyle/>
          <a:p>
            <a:r>
              <a:rPr lang="en-US" dirty="0">
                <a:ea typeface="Times New Roman"/>
                <a:cs typeface="Times New Roman"/>
                <a:sym typeface="Times New Roman"/>
              </a:rPr>
              <a:t>Peas: Other examples</a:t>
            </a:r>
            <a:endParaRPr lang="en-US" dirty="0"/>
          </a:p>
        </p:txBody>
      </p:sp>
      <p:graphicFrame>
        <p:nvGraphicFramePr>
          <p:cNvPr id="4" name="Group 77">
            <a:extLst>
              <a:ext uri="{FF2B5EF4-FFF2-40B4-BE49-F238E27FC236}">
                <a16:creationId xmlns:a16="http://schemas.microsoft.com/office/drawing/2014/main" id="{33F0F93D-268D-4D65-82CD-15F5C6F90AD0}"/>
              </a:ext>
            </a:extLst>
          </p:cNvPr>
          <p:cNvGraphicFramePr>
            <a:graphicFrameLocks noGrp="1"/>
          </p:cNvGraphicFramePr>
          <p:nvPr/>
        </p:nvGraphicFramePr>
        <p:xfrm>
          <a:off x="399570" y="1602101"/>
          <a:ext cx="11456893" cy="5003800"/>
        </p:xfrm>
        <a:graphic>
          <a:graphicData uri="http://schemas.openxmlformats.org/drawingml/2006/table">
            <a:tbl>
              <a:tblPr/>
              <a:tblGrid>
                <a:gridCol w="2291843">
                  <a:extLst>
                    <a:ext uri="{9D8B030D-6E8A-4147-A177-3AD203B41FA5}">
                      <a16:colId xmlns:a16="http://schemas.microsoft.com/office/drawing/2014/main" val="20000"/>
                    </a:ext>
                  </a:extLst>
                </a:gridCol>
                <a:gridCol w="2291841">
                  <a:extLst>
                    <a:ext uri="{9D8B030D-6E8A-4147-A177-3AD203B41FA5}">
                      <a16:colId xmlns:a16="http://schemas.microsoft.com/office/drawing/2014/main" val="20001"/>
                    </a:ext>
                  </a:extLst>
                </a:gridCol>
                <a:gridCol w="2289525">
                  <a:extLst>
                    <a:ext uri="{9D8B030D-6E8A-4147-A177-3AD203B41FA5}">
                      <a16:colId xmlns:a16="http://schemas.microsoft.com/office/drawing/2014/main" val="20002"/>
                    </a:ext>
                  </a:extLst>
                </a:gridCol>
                <a:gridCol w="2291843">
                  <a:extLst>
                    <a:ext uri="{9D8B030D-6E8A-4147-A177-3AD203B41FA5}">
                      <a16:colId xmlns:a16="http://schemas.microsoft.com/office/drawing/2014/main" val="20003"/>
                    </a:ext>
                  </a:extLst>
                </a:gridCol>
                <a:gridCol w="2291841">
                  <a:extLst>
                    <a:ext uri="{9D8B030D-6E8A-4147-A177-3AD203B41FA5}">
                      <a16:colId xmlns:a16="http://schemas.microsoft.com/office/drawing/2014/main" val="20004"/>
                    </a:ext>
                  </a:extLst>
                </a:gridCol>
              </a:tblGrid>
              <a:tr h="38097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Agent Type</a:t>
                      </a:r>
                    </a:p>
                  </a:txBody>
                  <a:tcPr marT="45714" marB="45714"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n-lt"/>
                          <a:ea typeface="MS PGothic" pitchFamily="34" charset="-128"/>
                        </a:rPr>
                        <a:t>Performance measure</a:t>
                      </a:r>
                    </a:p>
                  </a:txBody>
                  <a:tcPr marT="45714" marB="45714"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Environment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Actuators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Sensors</a:t>
                      </a: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4858">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Medical diagnosis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Healthy patient, minimize costs/lawsuits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Patient, hospital, staff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questions, tests, diagnoses, treatments, referrals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Keyboard entry of symptoms, findings, patient</a:t>
                      </a:r>
                      <a:r>
                        <a:rPr kumimoji="0" lang="ja-JP" altLang="en-US" sz="1800" b="0" i="0" u="none" strike="noStrike" cap="none" normalizeH="0" baseline="0">
                          <a:ln>
                            <a:noFill/>
                          </a:ln>
                          <a:solidFill>
                            <a:schemeClr val="tx1"/>
                          </a:solidFill>
                          <a:effectLst/>
                          <a:latin typeface="+mn-lt"/>
                          <a:ea typeface="MS PGothic" pitchFamily="34" charset="-128"/>
                        </a:rPr>
                        <a:t>’</a:t>
                      </a:r>
                      <a:r>
                        <a:rPr kumimoji="0" lang="en-US" altLang="ja-JP" sz="1800" b="0" i="0" u="none" strike="noStrike" cap="none" normalizeH="0" baseline="0">
                          <a:ln>
                            <a:noFill/>
                          </a:ln>
                          <a:solidFill>
                            <a:schemeClr val="tx1"/>
                          </a:solidFill>
                          <a:effectLst/>
                          <a:latin typeface="+mn-lt"/>
                          <a:ea typeface="MS PGothic" pitchFamily="34" charset="-128"/>
                        </a:rPr>
                        <a:t>s answers</a:t>
                      </a:r>
                      <a:endParaRPr kumimoji="0" lang="en-US" altLang="en-US" sz="1800" b="0" i="0" u="none" strike="noStrike" cap="none" normalizeH="0" baseline="0">
                        <a:ln>
                          <a:noFill/>
                        </a:ln>
                        <a:solidFill>
                          <a:schemeClr val="tx1"/>
                        </a:solidFill>
                        <a:effectLst/>
                        <a:latin typeface="+mn-lt"/>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Satellite image analysis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Correct image classification</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Downlink from orbiting satellite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classification of scene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Color pixel arrays (cameras)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068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Part-picking robot</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Percentage of parts in correct bins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Conveyor belt with parts, bins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Jointed arm and hand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Camera, joint angle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controller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purity, yield, safety</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operators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Valves, pumps, heaters, displays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Temperature, pressure, chemical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Interactive English tutor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student’</a:t>
                      </a:r>
                      <a:r>
                        <a:rPr kumimoji="0" lang="en-US" altLang="ja-JP" sz="1800" b="0" i="0" u="none" strike="noStrike" cap="none" normalizeH="0" baseline="0" dirty="0">
                          <a:ln>
                            <a:noFill/>
                          </a:ln>
                          <a:solidFill>
                            <a:schemeClr val="tx1"/>
                          </a:solidFill>
                          <a:effectLst/>
                          <a:latin typeface="+mn-lt"/>
                          <a:ea typeface="MS PGothic" pitchFamily="34" charset="-128"/>
                        </a:rPr>
                        <a:t>s score on test</a:t>
                      </a:r>
                      <a:endParaRPr kumimoji="0" lang="en-US" altLang="en-US" sz="1800" b="0" i="0" u="none" strike="noStrike" cap="none" normalizeH="0" baseline="0" dirty="0">
                        <a:ln>
                          <a:noFill/>
                        </a:ln>
                        <a:solidFill>
                          <a:schemeClr val="tx1"/>
                        </a:solidFill>
                        <a:effectLst/>
                        <a:latin typeface="+mn-lt"/>
                        <a:ea typeface="MS PGothic" pitchFamily="34" charset="-128"/>
                      </a:endParaRP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Set of students, testing agency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exercises, suggestions, corrections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Keyboard entry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446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AE876-6FCA-4B45-9448-366E114008FB}"/>
              </a:ext>
            </a:extLst>
          </p:cNvPr>
          <p:cNvSpPr>
            <a:spLocks noGrp="1"/>
          </p:cNvSpPr>
          <p:nvPr>
            <p:ph type="body" idx="1"/>
          </p:nvPr>
        </p:nvSpPr>
        <p:spPr/>
        <p:txBody>
          <a:bodyPr>
            <a:normAutofit lnSpcReduction="10000"/>
          </a:bodyPr>
          <a:lstStyle/>
          <a:p>
            <a:r>
              <a:rPr lang="en-US" dirty="0"/>
              <a:t> Grading Policy</a:t>
            </a:r>
          </a:p>
        </p:txBody>
      </p:sp>
      <p:sp>
        <p:nvSpPr>
          <p:cNvPr id="3" name="Content Placeholder 2">
            <a:extLst>
              <a:ext uri="{FF2B5EF4-FFF2-40B4-BE49-F238E27FC236}">
                <a16:creationId xmlns:a16="http://schemas.microsoft.com/office/drawing/2014/main" id="{8BF8DBB2-C360-9044-986F-D2829FD2D5DD}"/>
              </a:ext>
            </a:extLst>
          </p:cNvPr>
          <p:cNvSpPr>
            <a:spLocks noGrp="1"/>
          </p:cNvSpPr>
          <p:nvPr>
            <p:ph sz="half" idx="2"/>
          </p:nvPr>
        </p:nvSpPr>
        <p:spPr/>
        <p:txBody>
          <a:bodyPr>
            <a:normAutofit/>
          </a:bodyPr>
          <a:lstStyle/>
          <a:p>
            <a:r>
              <a:rPr lang="en-US" dirty="0"/>
              <a:t>Homework &amp; Labs – 40%</a:t>
            </a:r>
          </a:p>
          <a:p>
            <a:r>
              <a:rPr lang="en-US" dirty="0">
                <a:solidFill>
                  <a:srgbClr val="FF0000"/>
                </a:solidFill>
              </a:rPr>
              <a:t>Quizzes &amp; participation – 10%</a:t>
            </a:r>
          </a:p>
          <a:p>
            <a:r>
              <a:rPr lang="en-US" dirty="0"/>
              <a:t>Midterm – 25%</a:t>
            </a:r>
          </a:p>
          <a:p>
            <a:r>
              <a:rPr lang="en-US" dirty="0"/>
              <a:t>Final – 25% </a:t>
            </a:r>
          </a:p>
          <a:p>
            <a:r>
              <a:rPr lang="en-US" dirty="0"/>
              <a:t>I may redistribute the midterm and final exam percentage</a:t>
            </a:r>
          </a:p>
          <a:p>
            <a:endParaRPr lang="en-US" dirty="0"/>
          </a:p>
        </p:txBody>
      </p:sp>
      <p:sp>
        <p:nvSpPr>
          <p:cNvPr id="4" name="Text Placeholder 3">
            <a:extLst>
              <a:ext uri="{FF2B5EF4-FFF2-40B4-BE49-F238E27FC236}">
                <a16:creationId xmlns:a16="http://schemas.microsoft.com/office/drawing/2014/main" id="{4B99FF37-C092-DE4B-A2B3-320ED1E45B1E}"/>
              </a:ext>
            </a:extLst>
          </p:cNvPr>
          <p:cNvSpPr>
            <a:spLocks noGrp="1"/>
          </p:cNvSpPr>
          <p:nvPr>
            <p:ph type="body" sz="quarter" idx="3"/>
          </p:nvPr>
        </p:nvSpPr>
        <p:spPr/>
        <p:txBody>
          <a:bodyPr>
            <a:normAutofit lnSpcReduction="10000"/>
          </a:bodyPr>
          <a:lstStyle/>
          <a:p>
            <a:r>
              <a:rPr lang="en-US" dirty="0"/>
              <a:t>Guidelines</a:t>
            </a:r>
          </a:p>
        </p:txBody>
      </p:sp>
      <p:sp>
        <p:nvSpPr>
          <p:cNvPr id="5" name="Content Placeholder 4">
            <a:extLst>
              <a:ext uri="{FF2B5EF4-FFF2-40B4-BE49-F238E27FC236}">
                <a16:creationId xmlns:a16="http://schemas.microsoft.com/office/drawing/2014/main" id="{8D4C9D69-F4BC-8C47-9ABD-CF5F2192745F}"/>
              </a:ext>
            </a:extLst>
          </p:cNvPr>
          <p:cNvSpPr>
            <a:spLocks noGrp="1"/>
          </p:cNvSpPr>
          <p:nvPr>
            <p:ph sz="quarter" idx="4"/>
          </p:nvPr>
        </p:nvSpPr>
        <p:spPr>
          <a:xfrm>
            <a:off x="6256400" y="2505074"/>
            <a:ext cx="5762880" cy="4352925"/>
          </a:xfrm>
        </p:spPr>
        <p:txBody>
          <a:bodyPr>
            <a:normAutofit/>
          </a:bodyPr>
          <a:lstStyle/>
          <a:p>
            <a:r>
              <a:rPr lang="en-US" dirty="0">
                <a:solidFill>
                  <a:srgbClr val="000000"/>
                </a:solidFill>
                <a:latin typeface="Times New Roman" panose="02020603050405020304" pitchFamily="18" charset="0"/>
              </a:rPr>
              <a:t> </a:t>
            </a:r>
            <a:r>
              <a:rPr lang="en-US" dirty="0"/>
              <a:t>Expect 4 homework assignments (including problem and programming sets)</a:t>
            </a:r>
          </a:p>
          <a:p>
            <a:pPr lvl="1"/>
            <a:r>
              <a:rPr lang="en-US" dirty="0"/>
              <a:t>Solutions involve derivations or proofs. Grading is based on correctness and clarity. Be concise and show your reasoning in a clear and precise way.</a:t>
            </a:r>
          </a:p>
          <a:p>
            <a:pPr lvl="1"/>
            <a:r>
              <a:rPr lang="en-US" dirty="0"/>
              <a:t>Homework completion and submissions are individual, but feel free to discuss. You must strictly follow the submission instructions.</a:t>
            </a:r>
          </a:p>
          <a:p>
            <a:pPr lvl="1"/>
            <a:r>
              <a:rPr lang="en-US" b="1" dirty="0"/>
              <a:t>NOT ALLOWED: </a:t>
            </a:r>
            <a:r>
              <a:rPr lang="en-US" dirty="0"/>
              <a:t>ask or search solutions</a:t>
            </a:r>
          </a:p>
          <a:p>
            <a:pPr lvl="1"/>
            <a:r>
              <a:rPr lang="en-US" dirty="0"/>
              <a:t>No late days are accepted.</a:t>
            </a:r>
            <a:endParaRPr lang="en-US" dirty="0">
              <a:solidFill>
                <a:srgbClr val="000000"/>
              </a:solidFill>
              <a:latin typeface="Times New Roman" panose="02020603050405020304" pitchFamily="18" charset="0"/>
            </a:endParaRPr>
          </a:p>
          <a:p>
            <a:pPr lvl="1"/>
            <a:endParaRPr lang="en-US" dirty="0">
              <a:solidFill>
                <a:srgbClr val="000000"/>
              </a:solidFill>
              <a:latin typeface="Times New Roman" panose="02020603050405020304" pitchFamily="18" charset="0"/>
            </a:endParaRPr>
          </a:p>
          <a:p>
            <a:endParaRPr lang="en-US" dirty="0"/>
          </a:p>
        </p:txBody>
      </p:sp>
      <p:sp>
        <p:nvSpPr>
          <p:cNvPr id="6" name="Title 5">
            <a:extLst>
              <a:ext uri="{FF2B5EF4-FFF2-40B4-BE49-F238E27FC236}">
                <a16:creationId xmlns:a16="http://schemas.microsoft.com/office/drawing/2014/main" id="{DF514880-F908-844E-B4DF-2A33FB94A607}"/>
              </a:ext>
            </a:extLst>
          </p:cNvPr>
          <p:cNvSpPr>
            <a:spLocks noGrp="1"/>
          </p:cNvSpPr>
          <p:nvPr>
            <p:ph type="title"/>
          </p:nvPr>
        </p:nvSpPr>
        <p:spPr/>
        <p:txBody>
          <a:bodyPr/>
          <a:lstStyle/>
          <a:p>
            <a:r>
              <a:rPr lang="en-US" dirty="0"/>
              <a:t>Grading and homework</a:t>
            </a:r>
          </a:p>
        </p:txBody>
      </p:sp>
    </p:spTree>
    <p:extLst>
      <p:ext uri="{BB962C8B-B14F-4D97-AF65-F5344CB8AC3E}">
        <p14:creationId xmlns:p14="http://schemas.microsoft.com/office/powerpoint/2010/main" val="1959621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6" name="Picture 5">
            <a:extLst>
              <a:ext uri="{FF2B5EF4-FFF2-40B4-BE49-F238E27FC236}">
                <a16:creationId xmlns:a16="http://schemas.microsoft.com/office/drawing/2014/main" id="{C7DC918E-4A50-46BD-80C5-63069427C5B5}"/>
              </a:ext>
            </a:extLst>
          </p:cNvPr>
          <p:cNvPicPr>
            <a:picLocks noChangeAspect="1"/>
          </p:cNvPicPr>
          <p:nvPr/>
        </p:nvPicPr>
        <p:blipFill>
          <a:blip r:embed="rId2"/>
          <a:stretch>
            <a:fillRect/>
          </a:stretch>
        </p:blipFill>
        <p:spPr>
          <a:xfrm>
            <a:off x="160571" y="2867259"/>
            <a:ext cx="4741640" cy="2944580"/>
          </a:xfrm>
          <a:prstGeom prst="rect">
            <a:avLst/>
          </a:prstGeom>
        </p:spPr>
      </p:pic>
      <p:pic>
        <p:nvPicPr>
          <p:cNvPr id="5" name="Picture 4" descr="iRobot Roomba 974 - Robocleaners">
            <a:extLst>
              <a:ext uri="{FF2B5EF4-FFF2-40B4-BE49-F238E27FC236}">
                <a16:creationId xmlns:a16="http://schemas.microsoft.com/office/drawing/2014/main" id="{75848452-FF92-43B2-B266-7C39744F5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73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5" name="Picture 4">
            <a:extLst>
              <a:ext uri="{FF2B5EF4-FFF2-40B4-BE49-F238E27FC236}">
                <a16:creationId xmlns:a16="http://schemas.microsoft.com/office/drawing/2014/main" id="{4DE406B4-DEF7-1144-ABB7-EF4551BA72BA}"/>
              </a:ext>
            </a:extLst>
          </p:cNvPr>
          <p:cNvPicPr>
            <a:picLocks noChangeAspect="1"/>
          </p:cNvPicPr>
          <p:nvPr/>
        </p:nvPicPr>
        <p:blipFill>
          <a:blip r:embed="rId2"/>
          <a:stretch>
            <a:fillRect/>
          </a:stretch>
        </p:blipFill>
        <p:spPr>
          <a:xfrm>
            <a:off x="160571" y="2867259"/>
            <a:ext cx="4741640" cy="2944580"/>
          </a:xfrm>
          <a:prstGeom prst="rect">
            <a:avLst/>
          </a:prstGeom>
        </p:spPr>
      </p:pic>
      <p:sp>
        <p:nvSpPr>
          <p:cNvPr id="6" name="Content Placeholder 2">
            <a:extLst>
              <a:ext uri="{FF2B5EF4-FFF2-40B4-BE49-F238E27FC236}">
                <a16:creationId xmlns:a16="http://schemas.microsoft.com/office/drawing/2014/main" id="{1382F9C3-6A6F-B845-9E89-DE7CEAC7B739}"/>
              </a:ext>
            </a:extLst>
          </p:cNvPr>
          <p:cNvSpPr txBox="1">
            <a:spLocks/>
          </p:cNvSpPr>
          <p:nvPr/>
        </p:nvSpPr>
        <p:spPr>
          <a:xfrm>
            <a:off x="4787153" y="3049821"/>
            <a:ext cx="7293872" cy="29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ts val="2700"/>
              </a:lnSpc>
              <a:tabLst>
                <a:tab pos="558800" algn="l"/>
              </a:tabLst>
            </a:pPr>
            <a:r>
              <a:rPr lang="en-US" sz="2400" dirty="0">
                <a:ea typeface="Times New Roman"/>
                <a:cs typeface="Times New Roman"/>
                <a:sym typeface="Times New Roman"/>
              </a:rPr>
              <a:t> </a:t>
            </a:r>
            <a:r>
              <a:rPr lang="en-US" sz="2400" b="1" dirty="0">
                <a:solidFill>
                  <a:srgbClr val="C00000"/>
                </a:solidFill>
                <a:ea typeface="Times New Roman"/>
                <a:cs typeface="Times New Roman"/>
                <a:sym typeface="Times New Roman"/>
              </a:rPr>
              <a:t>P</a:t>
            </a:r>
            <a:r>
              <a:rPr lang="en-US" sz="2400" dirty="0">
                <a:ea typeface="Times New Roman"/>
                <a:cs typeface="Times New Roman"/>
                <a:sym typeface="Times New Roman"/>
              </a:rPr>
              <a:t>erformance – </a:t>
            </a: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E</a:t>
            </a:r>
            <a:r>
              <a:rPr lang="en-US" sz="2400" dirty="0">
                <a:ea typeface="Times New Roman"/>
                <a:cs typeface="Times New Roman"/>
                <a:sym typeface="Times New Roman"/>
              </a:rPr>
              <a:t>nvironment – </a:t>
            </a: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A</a:t>
            </a:r>
            <a:r>
              <a:rPr lang="en-US" sz="2400" dirty="0">
                <a:ea typeface="Times New Roman"/>
                <a:cs typeface="Times New Roman"/>
                <a:sym typeface="Times New Roman"/>
              </a:rPr>
              <a:t>ctuators – </a:t>
            </a:r>
          </a:p>
          <a:p>
            <a:pPr defTabSz="457200">
              <a:lnSpc>
                <a:spcPts val="2700"/>
              </a:lnSpc>
              <a:tabLst>
                <a:tab pos="558800" algn="l"/>
              </a:tabLst>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S</a:t>
            </a:r>
            <a:r>
              <a:rPr lang="en-US" sz="2400" dirty="0">
                <a:ea typeface="Times New Roman"/>
                <a:cs typeface="Times New Roman"/>
                <a:sym typeface="Times New Roman"/>
              </a:rPr>
              <a:t>ensors – </a:t>
            </a:r>
            <a:endParaRPr lang="en-US" sz="2400" dirty="0"/>
          </a:p>
        </p:txBody>
      </p:sp>
      <p:pic>
        <p:nvPicPr>
          <p:cNvPr id="1028" name="Picture 4" descr="iRobot Roomba 974 - Robocleaners">
            <a:extLst>
              <a:ext uri="{FF2B5EF4-FFF2-40B4-BE49-F238E27FC236}">
                <a16:creationId xmlns:a16="http://schemas.microsoft.com/office/drawing/2014/main" id="{9EA1A1E6-A3C9-4793-A3CC-5F7D1022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647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5" name="Picture 4">
            <a:extLst>
              <a:ext uri="{FF2B5EF4-FFF2-40B4-BE49-F238E27FC236}">
                <a16:creationId xmlns:a16="http://schemas.microsoft.com/office/drawing/2014/main" id="{4DE406B4-DEF7-1144-ABB7-EF4551BA72BA}"/>
              </a:ext>
            </a:extLst>
          </p:cNvPr>
          <p:cNvPicPr>
            <a:picLocks noChangeAspect="1"/>
          </p:cNvPicPr>
          <p:nvPr/>
        </p:nvPicPr>
        <p:blipFill>
          <a:blip r:embed="rId2"/>
          <a:stretch>
            <a:fillRect/>
          </a:stretch>
        </p:blipFill>
        <p:spPr>
          <a:xfrm>
            <a:off x="160571" y="2867259"/>
            <a:ext cx="4741640" cy="2944580"/>
          </a:xfrm>
          <a:prstGeom prst="rect">
            <a:avLst/>
          </a:prstGeom>
        </p:spPr>
      </p:pic>
      <p:sp>
        <p:nvSpPr>
          <p:cNvPr id="6" name="Content Placeholder 2">
            <a:extLst>
              <a:ext uri="{FF2B5EF4-FFF2-40B4-BE49-F238E27FC236}">
                <a16:creationId xmlns:a16="http://schemas.microsoft.com/office/drawing/2014/main" id="{1382F9C3-6A6F-B845-9E89-DE7CEAC7B739}"/>
              </a:ext>
            </a:extLst>
          </p:cNvPr>
          <p:cNvSpPr txBox="1">
            <a:spLocks/>
          </p:cNvSpPr>
          <p:nvPr/>
        </p:nvSpPr>
        <p:spPr>
          <a:xfrm>
            <a:off x="4787153" y="3049821"/>
            <a:ext cx="7293872" cy="29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ts val="2700"/>
              </a:lnSpc>
              <a:tabLst>
                <a:tab pos="558800" algn="l"/>
              </a:tabLst>
            </a:pPr>
            <a:r>
              <a:rPr lang="en-US" sz="2400" dirty="0">
                <a:ea typeface="Times New Roman"/>
                <a:cs typeface="Times New Roman"/>
                <a:sym typeface="Times New Roman"/>
              </a:rPr>
              <a:t> </a:t>
            </a:r>
            <a:r>
              <a:rPr lang="en-US" sz="2400" b="1" dirty="0">
                <a:solidFill>
                  <a:srgbClr val="C00000"/>
                </a:solidFill>
                <a:ea typeface="Times New Roman"/>
                <a:cs typeface="Times New Roman"/>
                <a:sym typeface="Times New Roman"/>
              </a:rPr>
              <a:t>P</a:t>
            </a:r>
            <a:r>
              <a:rPr lang="en-US" sz="2400" dirty="0">
                <a:ea typeface="Times New Roman"/>
                <a:cs typeface="Times New Roman"/>
                <a:sym typeface="Times New Roman"/>
              </a:rPr>
              <a:t>erformance – </a:t>
            </a:r>
            <a:r>
              <a:rPr lang="en-US" sz="2400" dirty="0"/>
              <a:t>cleanness, efficiency, distance traveled</a:t>
            </a:r>
            <a:endParaRPr lang="en-US" sz="2400" dirty="0">
              <a:ea typeface="Times New Roman"/>
              <a:cs typeface="Times New Roman"/>
              <a:sym typeface="Times New Roman"/>
            </a:endParaRPr>
          </a:p>
          <a:p>
            <a:pPr>
              <a:lnSpc>
                <a:spcPts val="800"/>
              </a:lnSpc>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E</a:t>
            </a:r>
            <a:r>
              <a:rPr lang="en-US" sz="2400" dirty="0">
                <a:ea typeface="Times New Roman"/>
                <a:cs typeface="Times New Roman"/>
                <a:sym typeface="Times New Roman"/>
              </a:rPr>
              <a:t>nvironment – </a:t>
            </a:r>
            <a:r>
              <a:rPr lang="en-US" sz="2400" dirty="0"/>
              <a:t>room with 4 squares</a:t>
            </a:r>
            <a:endParaRPr lang="en-US" sz="2400" dirty="0">
              <a:ea typeface="Times New Roman"/>
              <a:cs typeface="Times New Roman"/>
              <a:sym typeface="Times New Roman"/>
            </a:endParaRPr>
          </a:p>
          <a:p>
            <a:pPr marL="0" indent="0">
              <a:lnSpc>
                <a:spcPts val="800"/>
              </a:lnSpc>
              <a:buFont typeface="Arial" panose="020B0604020202020204" pitchFamily="34" charset="0"/>
              <a:buNone/>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A</a:t>
            </a:r>
            <a:r>
              <a:rPr lang="en-US" sz="2400" dirty="0">
                <a:ea typeface="Times New Roman"/>
                <a:cs typeface="Times New Roman"/>
                <a:sym typeface="Times New Roman"/>
              </a:rPr>
              <a:t>ctuators – </a:t>
            </a:r>
            <a:r>
              <a:rPr lang="en-US" sz="2400" dirty="0"/>
              <a:t>wheels, brushes, vacuum extractor</a:t>
            </a:r>
            <a:endParaRPr lang="en-US" sz="2400" dirty="0">
              <a:ea typeface="Times New Roman"/>
              <a:cs typeface="Times New Roman"/>
              <a:sym typeface="Times New Roman"/>
            </a:endParaRPr>
          </a:p>
          <a:p>
            <a:pPr marL="0" indent="0">
              <a:lnSpc>
                <a:spcPts val="900"/>
              </a:lnSpc>
              <a:buFont typeface="Arial" panose="020B0604020202020204" pitchFamily="34" charset="0"/>
              <a:buNone/>
            </a:pPr>
            <a:endParaRPr lang="en-US" sz="2400" dirty="0">
              <a:ea typeface="Times New Roman"/>
              <a:cs typeface="Times New Roman"/>
              <a:sym typeface="Times New Roman"/>
            </a:endParaRPr>
          </a:p>
          <a:p>
            <a:pPr defTabSz="457200">
              <a:lnSpc>
                <a:spcPts val="2700"/>
              </a:lnSpc>
              <a:tabLst>
                <a:tab pos="558800" algn="l"/>
              </a:tabLst>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S</a:t>
            </a:r>
            <a:r>
              <a:rPr lang="en-US" sz="2400" dirty="0">
                <a:ea typeface="Times New Roman"/>
                <a:cs typeface="Times New Roman"/>
                <a:sym typeface="Times New Roman"/>
              </a:rPr>
              <a:t>ensors – </a:t>
            </a:r>
            <a:r>
              <a:rPr lang="en-US" sz="2400" dirty="0"/>
              <a:t>dirt detection</a:t>
            </a:r>
            <a:endParaRPr lang="en-US" sz="2400" dirty="0">
              <a:ea typeface="Times New Roman"/>
              <a:cs typeface="Times New Roman"/>
              <a:sym typeface="Times New Roman"/>
            </a:endParaRPr>
          </a:p>
          <a:p>
            <a:endParaRPr lang="en-US" sz="2400" dirty="0"/>
          </a:p>
        </p:txBody>
      </p:sp>
      <p:pic>
        <p:nvPicPr>
          <p:cNvPr id="1028" name="Picture 4" descr="iRobot Roomba 974 - Robocleaners">
            <a:extLst>
              <a:ext uri="{FF2B5EF4-FFF2-40B4-BE49-F238E27FC236}">
                <a16:creationId xmlns:a16="http://schemas.microsoft.com/office/drawing/2014/main" id="{9EA1A1E6-A3C9-4793-A3CC-5F7D1022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96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91BF-C9F6-4C0F-9460-EF9A8FE38D6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6975C7D-8677-455A-93C1-0D507B981D75}"/>
              </a:ext>
            </a:extLst>
          </p:cNvPr>
          <p:cNvSpPr>
            <a:spLocks noGrp="1"/>
          </p:cNvSpPr>
          <p:nvPr>
            <p:ph idx="1"/>
          </p:nvPr>
        </p:nvSpPr>
        <p:spPr/>
        <p:txBody>
          <a:bodyPr/>
          <a:lstStyle/>
          <a:p>
            <a:r>
              <a:rPr lang="en-US" dirty="0"/>
              <a:t>Introduction to AI</a:t>
            </a:r>
          </a:p>
          <a:p>
            <a:pPr lvl="1"/>
            <a:r>
              <a:rPr lang="en-US" dirty="0"/>
              <a:t>Act like humans vs. act rationally</a:t>
            </a:r>
          </a:p>
          <a:p>
            <a:pPr lvl="1"/>
            <a:r>
              <a:rPr lang="en-US" dirty="0"/>
              <a:t>AI applications</a:t>
            </a:r>
            <a:endParaRPr lang="en-US" sz="2800" dirty="0"/>
          </a:p>
          <a:p>
            <a:r>
              <a:rPr lang="en-US" dirty="0"/>
              <a:t>Agent design (part 1)</a:t>
            </a:r>
          </a:p>
          <a:p>
            <a:pPr lvl="1"/>
            <a:r>
              <a:rPr lang="en-US" dirty="0"/>
              <a:t>Agents and environments</a:t>
            </a:r>
          </a:p>
          <a:p>
            <a:pPr lvl="1"/>
            <a:r>
              <a:rPr lang="en-US" dirty="0"/>
              <a:t>PEAS: performances, environments, actuators, sensors.</a:t>
            </a:r>
          </a:p>
          <a:p>
            <a:pPr lvl="1"/>
            <a:endParaRPr lang="en-US" sz="2000" dirty="0"/>
          </a:p>
          <a:p>
            <a:endParaRPr lang="en-US" dirty="0"/>
          </a:p>
          <a:p>
            <a:pPr marL="0" indent="0">
              <a:buNone/>
            </a:pPr>
            <a:endParaRPr lang="en-US" dirty="0"/>
          </a:p>
        </p:txBody>
      </p:sp>
    </p:spTree>
    <p:extLst>
      <p:ext uri="{BB962C8B-B14F-4D97-AF65-F5344CB8AC3E}">
        <p14:creationId xmlns:p14="http://schemas.microsoft.com/office/powerpoint/2010/main" val="125582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38E346-D8B0-4940-B2E9-54590A59BF31}"/>
              </a:ext>
            </a:extLst>
          </p:cNvPr>
          <p:cNvSpPr>
            <a:spLocks noGrp="1"/>
          </p:cNvSpPr>
          <p:nvPr>
            <p:ph type="body" idx="1"/>
          </p:nvPr>
        </p:nvSpPr>
        <p:spPr/>
        <p:txBody>
          <a:bodyPr>
            <a:normAutofit lnSpcReduction="10000"/>
          </a:bodyPr>
          <a:lstStyle/>
          <a:p>
            <a:r>
              <a:rPr lang="en-US" dirty="0"/>
              <a:t>Homework (2 weeks each)</a:t>
            </a:r>
          </a:p>
        </p:txBody>
      </p:sp>
      <p:sp>
        <p:nvSpPr>
          <p:cNvPr id="3" name="Content Placeholder 2">
            <a:extLst>
              <a:ext uri="{FF2B5EF4-FFF2-40B4-BE49-F238E27FC236}">
                <a16:creationId xmlns:a16="http://schemas.microsoft.com/office/drawing/2014/main" id="{EA928813-461A-46FB-BC6D-618FC9EAEBDD}"/>
              </a:ext>
            </a:extLst>
          </p:cNvPr>
          <p:cNvSpPr>
            <a:spLocks noGrp="1"/>
          </p:cNvSpPr>
          <p:nvPr>
            <p:ph sz="half" idx="2"/>
          </p:nvPr>
        </p:nvSpPr>
        <p:spPr/>
        <p:txBody>
          <a:bodyPr/>
          <a:lstStyle/>
          <a:p>
            <a:r>
              <a:rPr lang="en-US" dirty="0"/>
              <a:t>HW1: 9/7-9/21</a:t>
            </a:r>
          </a:p>
          <a:p>
            <a:r>
              <a:rPr lang="en-US" dirty="0"/>
              <a:t>HW2: 9/21-10/10</a:t>
            </a:r>
          </a:p>
          <a:p>
            <a:r>
              <a:rPr lang="en-US" dirty="0"/>
              <a:t>HW3: 10/19-11/7</a:t>
            </a:r>
          </a:p>
          <a:p>
            <a:r>
              <a:rPr lang="en-US" dirty="0"/>
              <a:t>HW4: 11/7-11/30	</a:t>
            </a:r>
          </a:p>
        </p:txBody>
      </p:sp>
      <p:sp>
        <p:nvSpPr>
          <p:cNvPr id="4" name="Text Placeholder 3">
            <a:extLst>
              <a:ext uri="{FF2B5EF4-FFF2-40B4-BE49-F238E27FC236}">
                <a16:creationId xmlns:a16="http://schemas.microsoft.com/office/drawing/2014/main" id="{8A1514C3-3526-4B2B-8AD1-3C58330D50F6}"/>
              </a:ext>
            </a:extLst>
          </p:cNvPr>
          <p:cNvSpPr>
            <a:spLocks noGrp="1"/>
          </p:cNvSpPr>
          <p:nvPr>
            <p:ph type="body" sz="quarter" idx="3"/>
          </p:nvPr>
        </p:nvSpPr>
        <p:spPr/>
        <p:txBody>
          <a:bodyPr>
            <a:normAutofit lnSpcReduction="10000"/>
          </a:bodyPr>
          <a:lstStyle/>
          <a:p>
            <a:r>
              <a:rPr lang="en-US" dirty="0"/>
              <a:t>Exams</a:t>
            </a:r>
          </a:p>
        </p:txBody>
      </p:sp>
      <p:sp>
        <p:nvSpPr>
          <p:cNvPr id="5" name="Content Placeholder 4">
            <a:extLst>
              <a:ext uri="{FF2B5EF4-FFF2-40B4-BE49-F238E27FC236}">
                <a16:creationId xmlns:a16="http://schemas.microsoft.com/office/drawing/2014/main" id="{7CEF35F5-0624-40D3-ABD9-00F4FC8D1F7F}"/>
              </a:ext>
            </a:extLst>
          </p:cNvPr>
          <p:cNvSpPr>
            <a:spLocks noGrp="1"/>
          </p:cNvSpPr>
          <p:nvPr>
            <p:ph sz="quarter" idx="4"/>
          </p:nvPr>
        </p:nvSpPr>
        <p:spPr>
          <a:xfrm>
            <a:off x="6256400" y="2505074"/>
            <a:ext cx="5935600" cy="4352925"/>
          </a:xfrm>
        </p:spPr>
        <p:txBody>
          <a:bodyPr>
            <a:normAutofit/>
          </a:bodyPr>
          <a:lstStyle/>
          <a:p>
            <a:r>
              <a:rPr lang="en-US" dirty="0"/>
              <a:t>Midterm: 10/12</a:t>
            </a:r>
          </a:p>
          <a:p>
            <a:endParaRPr lang="en-US" dirty="0"/>
          </a:p>
          <a:p>
            <a:r>
              <a:rPr lang="en-US" dirty="0"/>
              <a:t>Final</a:t>
            </a:r>
            <a:r>
              <a:rPr lang="en-US"/>
              <a:t>: 12/15, 10:00am-11:45am </a:t>
            </a:r>
            <a:r>
              <a:rPr lang="en-US" dirty="0"/>
              <a:t>ET</a:t>
            </a:r>
          </a:p>
          <a:p>
            <a:endParaRPr lang="en-US" dirty="0"/>
          </a:p>
        </p:txBody>
      </p:sp>
      <p:sp>
        <p:nvSpPr>
          <p:cNvPr id="6" name="Title 5">
            <a:extLst>
              <a:ext uri="{FF2B5EF4-FFF2-40B4-BE49-F238E27FC236}">
                <a16:creationId xmlns:a16="http://schemas.microsoft.com/office/drawing/2014/main" id="{C289C0FE-75FA-48FC-8B88-25175C8E729C}"/>
              </a:ext>
            </a:extLst>
          </p:cNvPr>
          <p:cNvSpPr>
            <a:spLocks noGrp="1"/>
          </p:cNvSpPr>
          <p:nvPr>
            <p:ph type="title"/>
          </p:nvPr>
        </p:nvSpPr>
        <p:spPr/>
        <p:txBody>
          <a:bodyPr/>
          <a:lstStyle/>
          <a:p>
            <a:r>
              <a:rPr lang="en-US" dirty="0"/>
              <a:t>Tentative schedule</a:t>
            </a:r>
          </a:p>
        </p:txBody>
      </p:sp>
      <p:sp>
        <p:nvSpPr>
          <p:cNvPr id="7" name="Rectangle 6">
            <a:extLst>
              <a:ext uri="{FF2B5EF4-FFF2-40B4-BE49-F238E27FC236}">
                <a16:creationId xmlns:a16="http://schemas.microsoft.com/office/drawing/2014/main" id="{FDF30DA5-768A-4F36-ABA1-1A2881BDCEC2}"/>
              </a:ext>
            </a:extLst>
          </p:cNvPr>
          <p:cNvSpPr/>
          <p:nvPr/>
        </p:nvSpPr>
        <p:spPr>
          <a:xfrm>
            <a:off x="4357137" y="6406413"/>
            <a:ext cx="3599645" cy="395173"/>
          </a:xfrm>
          <a:prstGeom prst="rect">
            <a:avLst/>
          </a:prstGeom>
        </p:spPr>
        <p:txBody>
          <a:bodyPr wrap="square">
            <a:spAutoFit/>
          </a:bodyPr>
          <a:lstStyle/>
          <a:p>
            <a:pPr lvl="1">
              <a:lnSpc>
                <a:spcPct val="80000"/>
              </a:lnSpc>
            </a:pPr>
            <a:r>
              <a:rPr lang="en-US" sz="2400" dirty="0">
                <a:solidFill>
                  <a:srgbClr val="C00000"/>
                </a:solidFill>
              </a:rPr>
              <a:t>Due is all at 23:59 ET</a:t>
            </a:r>
          </a:p>
        </p:txBody>
      </p:sp>
    </p:spTree>
    <p:extLst>
      <p:ext uri="{BB962C8B-B14F-4D97-AF65-F5344CB8AC3E}">
        <p14:creationId xmlns:p14="http://schemas.microsoft.com/office/powerpoint/2010/main" val="361593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38E346-D8B0-4940-B2E9-54590A59BF31}"/>
              </a:ext>
            </a:extLst>
          </p:cNvPr>
          <p:cNvSpPr>
            <a:spLocks noGrp="1"/>
          </p:cNvSpPr>
          <p:nvPr>
            <p:ph type="body" idx="1"/>
          </p:nvPr>
        </p:nvSpPr>
        <p:spPr/>
        <p:txBody>
          <a:bodyPr>
            <a:normAutofit lnSpcReduction="10000"/>
          </a:bodyPr>
          <a:lstStyle/>
          <a:p>
            <a:r>
              <a:rPr lang="en-US" dirty="0"/>
              <a:t>Linear algebra quizzes (Carmen)</a:t>
            </a:r>
          </a:p>
        </p:txBody>
      </p:sp>
      <p:sp>
        <p:nvSpPr>
          <p:cNvPr id="3" name="Content Placeholder 2">
            <a:extLst>
              <a:ext uri="{FF2B5EF4-FFF2-40B4-BE49-F238E27FC236}">
                <a16:creationId xmlns:a16="http://schemas.microsoft.com/office/drawing/2014/main" id="{EA928813-461A-46FB-BC6D-618FC9EAEBDD}"/>
              </a:ext>
            </a:extLst>
          </p:cNvPr>
          <p:cNvSpPr>
            <a:spLocks noGrp="1"/>
          </p:cNvSpPr>
          <p:nvPr>
            <p:ph sz="half" idx="2"/>
          </p:nvPr>
        </p:nvSpPr>
        <p:spPr/>
        <p:txBody>
          <a:bodyPr/>
          <a:lstStyle/>
          <a:p>
            <a:r>
              <a:rPr lang="en-US" dirty="0"/>
              <a:t>Due: 9/7</a:t>
            </a:r>
          </a:p>
          <a:p>
            <a:pPr lvl="1"/>
            <a:r>
              <a:rPr lang="en-US" dirty="0"/>
              <a:t>8 of them (AI_linear_algebra_n)</a:t>
            </a:r>
          </a:p>
          <a:p>
            <a:pPr lvl="1"/>
            <a:r>
              <a:rPr lang="en-US" dirty="0"/>
              <a:t>Each is 0.5 points</a:t>
            </a:r>
          </a:p>
          <a:p>
            <a:pPr lvl="1"/>
            <a:r>
              <a:rPr lang="en-US" dirty="0"/>
              <a:t>Multiple attempts; the </a:t>
            </a:r>
            <a:r>
              <a:rPr lang="en-US" b="1" dirty="0"/>
              <a:t>LAST</a:t>
            </a:r>
            <a:r>
              <a:rPr lang="en-US" dirty="0"/>
              <a:t> is counted</a:t>
            </a:r>
          </a:p>
          <a:p>
            <a:pPr lvl="1"/>
            <a:r>
              <a:rPr lang="en-US" dirty="0"/>
              <a:t>You may do each quiz first. If you find it difficult, you may review the corresponding slide deck in the </a:t>
            </a:r>
            <a:r>
              <a:rPr lang="en-US" b="1" dirty="0"/>
              <a:t>Linear Algebra Review</a:t>
            </a:r>
            <a:r>
              <a:rPr lang="en-US" dirty="0"/>
              <a:t> module.</a:t>
            </a:r>
          </a:p>
          <a:p>
            <a:pPr lvl="1"/>
            <a:endParaRPr lang="en-US" dirty="0"/>
          </a:p>
        </p:txBody>
      </p:sp>
      <p:sp>
        <p:nvSpPr>
          <p:cNvPr id="4" name="Text Placeholder 3">
            <a:extLst>
              <a:ext uri="{FF2B5EF4-FFF2-40B4-BE49-F238E27FC236}">
                <a16:creationId xmlns:a16="http://schemas.microsoft.com/office/drawing/2014/main" id="{8A1514C3-3526-4B2B-8AD1-3C58330D50F6}"/>
              </a:ext>
            </a:extLst>
          </p:cNvPr>
          <p:cNvSpPr>
            <a:spLocks noGrp="1"/>
          </p:cNvSpPr>
          <p:nvPr>
            <p:ph type="body" sz="quarter" idx="3"/>
          </p:nvPr>
        </p:nvSpPr>
        <p:spPr/>
        <p:txBody>
          <a:bodyPr>
            <a:normAutofit lnSpcReduction="10000"/>
          </a:bodyPr>
          <a:lstStyle/>
          <a:p>
            <a:r>
              <a:rPr lang="en-US" dirty="0"/>
              <a:t>Other quizzes (Carmen)</a:t>
            </a:r>
          </a:p>
        </p:txBody>
      </p:sp>
      <p:sp>
        <p:nvSpPr>
          <p:cNvPr id="5" name="Content Placeholder 4">
            <a:extLst>
              <a:ext uri="{FF2B5EF4-FFF2-40B4-BE49-F238E27FC236}">
                <a16:creationId xmlns:a16="http://schemas.microsoft.com/office/drawing/2014/main" id="{7CEF35F5-0624-40D3-ABD9-00F4FC8D1F7F}"/>
              </a:ext>
            </a:extLst>
          </p:cNvPr>
          <p:cNvSpPr>
            <a:spLocks noGrp="1"/>
          </p:cNvSpPr>
          <p:nvPr>
            <p:ph sz="quarter" idx="4"/>
          </p:nvPr>
        </p:nvSpPr>
        <p:spPr>
          <a:xfrm>
            <a:off x="6256400" y="2505074"/>
            <a:ext cx="5935600" cy="4352925"/>
          </a:xfrm>
        </p:spPr>
        <p:txBody>
          <a:bodyPr>
            <a:normAutofit/>
          </a:bodyPr>
          <a:lstStyle/>
          <a:p>
            <a:r>
              <a:rPr lang="en-US" dirty="0"/>
              <a:t>Due will be on Monday</a:t>
            </a:r>
          </a:p>
          <a:p>
            <a:r>
              <a:rPr lang="en-US" dirty="0"/>
              <a:t>The quiz will be released on the Friday before</a:t>
            </a:r>
          </a:p>
          <a:p>
            <a:r>
              <a:rPr lang="en-US" dirty="0"/>
              <a:t>There will be at most 12 of them</a:t>
            </a:r>
          </a:p>
          <a:p>
            <a:r>
              <a:rPr lang="en-US" dirty="0"/>
              <a:t>Each is 0.5 point (within 10 mins of work)</a:t>
            </a:r>
          </a:p>
        </p:txBody>
      </p:sp>
      <p:sp>
        <p:nvSpPr>
          <p:cNvPr id="6" name="Title 5">
            <a:extLst>
              <a:ext uri="{FF2B5EF4-FFF2-40B4-BE49-F238E27FC236}">
                <a16:creationId xmlns:a16="http://schemas.microsoft.com/office/drawing/2014/main" id="{C289C0FE-75FA-48FC-8B88-25175C8E729C}"/>
              </a:ext>
            </a:extLst>
          </p:cNvPr>
          <p:cNvSpPr>
            <a:spLocks noGrp="1"/>
          </p:cNvSpPr>
          <p:nvPr>
            <p:ph type="title"/>
          </p:nvPr>
        </p:nvSpPr>
        <p:spPr/>
        <p:txBody>
          <a:bodyPr/>
          <a:lstStyle/>
          <a:p>
            <a:r>
              <a:rPr lang="en-US" dirty="0"/>
              <a:t>Tentative schedule</a:t>
            </a:r>
          </a:p>
        </p:txBody>
      </p:sp>
      <p:sp>
        <p:nvSpPr>
          <p:cNvPr id="7" name="Rectangle 6">
            <a:extLst>
              <a:ext uri="{FF2B5EF4-FFF2-40B4-BE49-F238E27FC236}">
                <a16:creationId xmlns:a16="http://schemas.microsoft.com/office/drawing/2014/main" id="{FDF30DA5-768A-4F36-ABA1-1A2881BDCEC2}"/>
              </a:ext>
            </a:extLst>
          </p:cNvPr>
          <p:cNvSpPr/>
          <p:nvPr/>
        </p:nvSpPr>
        <p:spPr>
          <a:xfrm>
            <a:off x="4357137" y="6406413"/>
            <a:ext cx="3599645" cy="395173"/>
          </a:xfrm>
          <a:prstGeom prst="rect">
            <a:avLst/>
          </a:prstGeom>
        </p:spPr>
        <p:txBody>
          <a:bodyPr wrap="square">
            <a:spAutoFit/>
          </a:bodyPr>
          <a:lstStyle/>
          <a:p>
            <a:pPr lvl="1">
              <a:lnSpc>
                <a:spcPct val="80000"/>
              </a:lnSpc>
            </a:pPr>
            <a:r>
              <a:rPr lang="en-US" sz="2400" dirty="0">
                <a:solidFill>
                  <a:srgbClr val="C00000"/>
                </a:solidFill>
              </a:rPr>
              <a:t>Due is all at 23:59 ET</a:t>
            </a:r>
          </a:p>
        </p:txBody>
      </p:sp>
    </p:spTree>
    <p:extLst>
      <p:ext uri="{BB962C8B-B14F-4D97-AF65-F5344CB8AC3E}">
        <p14:creationId xmlns:p14="http://schemas.microsoft.com/office/powerpoint/2010/main" val="1502610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3C1868-A68A-4C09-8DDB-89890D19DDCF}"/>
              </a:ext>
            </a:extLst>
          </p:cNvPr>
          <p:cNvSpPr>
            <a:spLocks noGrp="1"/>
          </p:cNvSpPr>
          <p:nvPr>
            <p:ph type="body" idx="1"/>
          </p:nvPr>
        </p:nvSpPr>
        <p:spPr/>
        <p:txBody>
          <a:bodyPr>
            <a:normAutofit lnSpcReduction="10000"/>
          </a:bodyPr>
          <a:lstStyle/>
          <a:p>
            <a:r>
              <a:rPr lang="en-US" dirty="0"/>
              <a:t>Academic integrity</a:t>
            </a:r>
          </a:p>
        </p:txBody>
      </p:sp>
      <p:sp>
        <p:nvSpPr>
          <p:cNvPr id="3" name="Content Placeholder 2">
            <a:extLst>
              <a:ext uri="{FF2B5EF4-FFF2-40B4-BE49-F238E27FC236}">
                <a16:creationId xmlns:a16="http://schemas.microsoft.com/office/drawing/2014/main" id="{F5086346-117C-4BE4-9BF6-09B903092200}"/>
              </a:ext>
            </a:extLst>
          </p:cNvPr>
          <p:cNvSpPr>
            <a:spLocks noGrp="1"/>
          </p:cNvSpPr>
          <p:nvPr>
            <p:ph sz="half" idx="2"/>
          </p:nvPr>
        </p:nvSpPr>
        <p:spPr/>
        <p:txBody>
          <a:bodyPr/>
          <a:lstStyle/>
          <a:p>
            <a:r>
              <a:rPr lang="en-US" dirty="0"/>
              <a:t>Plagiarism and other unacceptable violations</a:t>
            </a:r>
          </a:p>
          <a:p>
            <a:pPr lvl="1"/>
            <a:r>
              <a:rPr lang="en-US" dirty="0"/>
              <a:t>Zero tolerance</a:t>
            </a:r>
          </a:p>
          <a:p>
            <a:r>
              <a:rPr lang="en-US" dirty="0"/>
              <a:t>Please study the related sections in the syllabus (pdf) on academic integrity.</a:t>
            </a:r>
          </a:p>
        </p:txBody>
      </p:sp>
      <p:sp>
        <p:nvSpPr>
          <p:cNvPr id="4" name="Text Placeholder 3">
            <a:extLst>
              <a:ext uri="{FF2B5EF4-FFF2-40B4-BE49-F238E27FC236}">
                <a16:creationId xmlns:a16="http://schemas.microsoft.com/office/drawing/2014/main" id="{62C614BB-ED9A-4822-8786-18D243B40F3B}"/>
              </a:ext>
            </a:extLst>
          </p:cNvPr>
          <p:cNvSpPr>
            <a:spLocks noGrp="1"/>
          </p:cNvSpPr>
          <p:nvPr>
            <p:ph type="body" sz="quarter" idx="3"/>
          </p:nvPr>
        </p:nvSpPr>
        <p:spPr/>
        <p:txBody>
          <a:bodyPr>
            <a:normAutofit lnSpcReduction="10000"/>
          </a:bodyPr>
          <a:lstStyle/>
          <a:p>
            <a:r>
              <a:rPr lang="en-US" dirty="0"/>
              <a:t>(Re-)grading </a:t>
            </a:r>
          </a:p>
        </p:txBody>
      </p:sp>
      <p:sp>
        <p:nvSpPr>
          <p:cNvPr id="5" name="Content Placeholder 4">
            <a:extLst>
              <a:ext uri="{FF2B5EF4-FFF2-40B4-BE49-F238E27FC236}">
                <a16:creationId xmlns:a16="http://schemas.microsoft.com/office/drawing/2014/main" id="{02336202-8FFA-4833-8A00-89A9A244E08A}"/>
              </a:ext>
            </a:extLst>
          </p:cNvPr>
          <p:cNvSpPr>
            <a:spLocks noGrp="1"/>
          </p:cNvSpPr>
          <p:nvPr>
            <p:ph sz="quarter" idx="4"/>
          </p:nvPr>
        </p:nvSpPr>
        <p:spPr/>
        <p:txBody>
          <a:bodyPr/>
          <a:lstStyle/>
          <a:p>
            <a:r>
              <a:rPr lang="en-US" dirty="0"/>
              <a:t>Only factual errors will be corrected.</a:t>
            </a:r>
          </a:p>
          <a:p>
            <a:r>
              <a:rPr lang="en-US" dirty="0"/>
              <a:t>Request: one week within the release of your homework and exam grade</a:t>
            </a:r>
          </a:p>
          <a:p>
            <a:r>
              <a:rPr lang="en-US" dirty="0"/>
              <a:t>Format: TBA</a:t>
            </a:r>
          </a:p>
          <a:p>
            <a:endParaRPr lang="en-US" dirty="0"/>
          </a:p>
        </p:txBody>
      </p:sp>
      <p:sp>
        <p:nvSpPr>
          <p:cNvPr id="6" name="Title 5">
            <a:extLst>
              <a:ext uri="{FF2B5EF4-FFF2-40B4-BE49-F238E27FC236}">
                <a16:creationId xmlns:a16="http://schemas.microsoft.com/office/drawing/2014/main" id="{1FBB1323-F937-472B-B8E9-328AAFB6C670}"/>
              </a:ext>
            </a:extLst>
          </p:cNvPr>
          <p:cNvSpPr>
            <a:spLocks noGrp="1"/>
          </p:cNvSpPr>
          <p:nvPr>
            <p:ph type="title"/>
          </p:nvPr>
        </p:nvSpPr>
        <p:spPr/>
        <p:txBody>
          <a:bodyPr/>
          <a:lstStyle/>
          <a:p>
            <a:r>
              <a:rPr lang="en-US" dirty="0"/>
              <a:t>Policy</a:t>
            </a:r>
          </a:p>
        </p:txBody>
      </p:sp>
    </p:spTree>
    <p:extLst>
      <p:ext uri="{BB962C8B-B14F-4D97-AF65-F5344CB8AC3E}">
        <p14:creationId xmlns:p14="http://schemas.microsoft.com/office/powerpoint/2010/main" val="315275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Pre-requisites &amp; what to expect?</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897360" cy="5245094"/>
          </a:xfrm>
        </p:spPr>
        <p:txBody>
          <a:bodyPr>
            <a:normAutofit/>
          </a:bodyPr>
          <a:lstStyle/>
          <a:p>
            <a:r>
              <a:rPr lang="en-US" b="1" dirty="0"/>
              <a:t>Pre-requisites</a:t>
            </a:r>
            <a:endParaRPr lang="en-US" dirty="0"/>
          </a:p>
          <a:p>
            <a:pPr lvl="1"/>
            <a:r>
              <a:rPr lang="en-US" b="1" dirty="0"/>
              <a:t>CSE 2331 (Foundations 2)</a:t>
            </a:r>
            <a:r>
              <a:rPr lang="en-US" dirty="0"/>
              <a:t> or 5331</a:t>
            </a:r>
          </a:p>
          <a:p>
            <a:pPr lvl="1"/>
            <a:r>
              <a:rPr lang="en-US" b="1" dirty="0"/>
              <a:t>Linear algebra: </a:t>
            </a:r>
            <a:r>
              <a:rPr lang="en-US" dirty="0"/>
              <a:t>Math 2568, 2174, 4568, or 5520H</a:t>
            </a:r>
          </a:p>
          <a:p>
            <a:pPr lvl="1"/>
            <a:r>
              <a:rPr lang="en-US" b="1" dirty="0"/>
              <a:t>Statistics, probability: </a:t>
            </a:r>
            <a:r>
              <a:rPr lang="en-US" dirty="0"/>
              <a:t>Stat 3201 or 3450 or 3460 or 3470 or 4201 or Math 4530 or 5530H</a:t>
            </a:r>
          </a:p>
          <a:p>
            <a:pPr lvl="1"/>
            <a:r>
              <a:rPr lang="en-US" b="1" dirty="0"/>
              <a:t>Suggested:</a:t>
            </a:r>
            <a:r>
              <a:rPr lang="en-US" dirty="0"/>
              <a:t> MATH 3345 (Foundations of Higher Math)</a:t>
            </a:r>
          </a:p>
          <a:p>
            <a:pPr lvl="1"/>
            <a:r>
              <a:rPr lang="en-US" dirty="0"/>
              <a:t>reasonable degree of mathematical sophistication</a:t>
            </a:r>
          </a:p>
          <a:p>
            <a:pPr lvl="1"/>
            <a:r>
              <a:rPr lang="en-US" dirty="0"/>
              <a:t>knowledgeable of basic algorithm design techniques and data structures</a:t>
            </a:r>
          </a:p>
          <a:p>
            <a:r>
              <a:rPr lang="en-US" b="1" dirty="0"/>
              <a:t>Extensive math and programming related Homework</a:t>
            </a:r>
          </a:p>
          <a:p>
            <a:pPr lvl="1"/>
            <a:r>
              <a:rPr lang="en-US" dirty="0"/>
              <a:t>Linear algebra, probability, and (multivariate) calculus</a:t>
            </a:r>
          </a:p>
          <a:p>
            <a:pPr lvl="1"/>
            <a:r>
              <a:rPr lang="en-US" dirty="0"/>
              <a:t>Programming: Python 3</a:t>
            </a:r>
          </a:p>
          <a:p>
            <a:r>
              <a:rPr lang="en-US" dirty="0"/>
              <a:t>AI algorithms often difficult to debug </a:t>
            </a:r>
          </a:p>
          <a:p>
            <a:pPr lvl="1"/>
            <a:r>
              <a:rPr lang="en-US" dirty="0"/>
              <a:t>We </a:t>
            </a:r>
            <a:r>
              <a:rPr lang="en-US" b="1" dirty="0"/>
              <a:t>strongly </a:t>
            </a:r>
            <a:r>
              <a:rPr lang="en-US" dirty="0"/>
              <a:t>recommend that you start early. </a:t>
            </a:r>
          </a:p>
        </p:txBody>
      </p:sp>
    </p:spTree>
    <p:extLst>
      <p:ext uri="{BB962C8B-B14F-4D97-AF65-F5344CB8AC3E}">
        <p14:creationId xmlns:p14="http://schemas.microsoft.com/office/powerpoint/2010/main" val="3178354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3389</Words>
  <Application>Microsoft Macintosh PowerPoint</Application>
  <PresentationFormat>Widescreen</PresentationFormat>
  <Paragraphs>590</Paragraphs>
  <Slides>53</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Amazon Ember</vt:lpstr>
      <vt:lpstr>Arial</vt:lpstr>
      <vt:lpstr>Calibri</vt:lpstr>
      <vt:lpstr>Calibri Light</vt:lpstr>
      <vt:lpstr>Courier New</vt:lpstr>
      <vt:lpstr>Helvetica</vt:lpstr>
      <vt:lpstr>Times New Roman</vt:lpstr>
      <vt:lpstr>Wingdings</vt:lpstr>
      <vt:lpstr>Office Theme</vt:lpstr>
      <vt:lpstr>CSE 3521:  Introduction to Artificial Intelligence </vt:lpstr>
      <vt:lpstr>Course information</vt:lpstr>
      <vt:lpstr>Course information</vt:lpstr>
      <vt:lpstr>Course information</vt:lpstr>
      <vt:lpstr>Grading and homework</vt:lpstr>
      <vt:lpstr>Tentative schedule</vt:lpstr>
      <vt:lpstr>Tentative schedule</vt:lpstr>
      <vt:lpstr>Policy</vt:lpstr>
      <vt:lpstr>Pre-requisites &amp; what to expect?</vt:lpstr>
      <vt:lpstr>Textbook</vt:lpstr>
      <vt:lpstr>Other great textbooks</vt:lpstr>
      <vt:lpstr>Other excellent resources</vt:lpstr>
      <vt:lpstr>Important for this week</vt:lpstr>
      <vt:lpstr>How to do well? How to learn AI well?</vt:lpstr>
      <vt:lpstr>Questions?</vt:lpstr>
      <vt:lpstr>Today</vt:lpstr>
      <vt:lpstr>Sci-Fi AI?</vt:lpstr>
      <vt:lpstr>Sci-Fi AI?</vt:lpstr>
      <vt:lpstr>Some definitions of AI</vt:lpstr>
      <vt:lpstr>What is AI?</vt:lpstr>
      <vt:lpstr>What is AI?</vt:lpstr>
      <vt:lpstr>The Turing Test</vt:lpstr>
      <vt:lpstr> Which is which?</vt:lpstr>
      <vt:lpstr>How to do well in the Turing Test?</vt:lpstr>
      <vt:lpstr>What is not shown?</vt:lpstr>
      <vt:lpstr>Act rationally; rational decisions</vt:lpstr>
      <vt:lpstr>Act rationally; rational decisions</vt:lpstr>
      <vt:lpstr>A (** Short **) history of AI</vt:lpstr>
      <vt:lpstr>What can AI do?</vt:lpstr>
      <vt:lpstr>Questions?</vt:lpstr>
      <vt:lpstr>Important research areas related to AI</vt:lpstr>
      <vt:lpstr>Speech processing &amp; Natural language processing</vt:lpstr>
      <vt:lpstr>Computer vision</vt:lpstr>
      <vt:lpstr>Robotics</vt:lpstr>
      <vt:lpstr>Logic</vt:lpstr>
      <vt:lpstr>Game playing</vt:lpstr>
      <vt:lpstr>Decision making</vt:lpstr>
      <vt:lpstr>Autonomous driving</vt:lpstr>
      <vt:lpstr>This course</vt:lpstr>
      <vt:lpstr>This course (topics)</vt:lpstr>
      <vt:lpstr>CSE 3521: Agent Design</vt:lpstr>
      <vt:lpstr>What is AI?</vt:lpstr>
      <vt:lpstr>PowerPoint Presentation</vt:lpstr>
      <vt:lpstr>AI – agents and environments</vt:lpstr>
      <vt:lpstr>AI – agents and environments</vt:lpstr>
      <vt:lpstr>AI – agents and environments</vt:lpstr>
      <vt:lpstr>Fleshing it out</vt:lpstr>
      <vt:lpstr>Peas in autonomous taxi </vt:lpstr>
      <vt:lpstr>Peas: Other examples</vt:lpstr>
      <vt:lpstr>In class exercise</vt:lpstr>
      <vt:lpstr>In class exercise</vt:lpstr>
      <vt:lpstr>In class exercise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Binte Jafar, Jeniya T.; Chao, Wei-Lun</dc:creator>
  <cp:lastModifiedBy>Chang, Shuaichen</cp:lastModifiedBy>
  <cp:revision>182</cp:revision>
  <dcterms:created xsi:type="dcterms:W3CDTF">2020-06-25T19:45:53Z</dcterms:created>
  <dcterms:modified xsi:type="dcterms:W3CDTF">2022-08-23T01:47:49Z</dcterms:modified>
</cp:coreProperties>
</file>